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53"/>
  </p:notesMasterIdLst>
  <p:sldIdLst>
    <p:sldId id="256" r:id="rId2"/>
    <p:sldId id="361" r:id="rId3"/>
    <p:sldId id="258" r:id="rId4"/>
    <p:sldId id="328" r:id="rId5"/>
    <p:sldId id="260" r:id="rId6"/>
    <p:sldId id="261" r:id="rId7"/>
    <p:sldId id="362" r:id="rId8"/>
    <p:sldId id="348" r:id="rId9"/>
    <p:sldId id="349" r:id="rId10"/>
    <p:sldId id="265" r:id="rId11"/>
    <p:sldId id="266" r:id="rId12"/>
    <p:sldId id="363" r:id="rId13"/>
    <p:sldId id="364" r:id="rId14"/>
    <p:sldId id="365" r:id="rId15"/>
    <p:sldId id="345" r:id="rId16"/>
    <p:sldId id="268" r:id="rId17"/>
    <p:sldId id="269" r:id="rId18"/>
    <p:sldId id="270" r:id="rId19"/>
    <p:sldId id="271" r:id="rId20"/>
    <p:sldId id="272" r:id="rId21"/>
    <p:sldId id="273" r:id="rId22"/>
    <p:sldId id="274" r:id="rId23"/>
    <p:sldId id="334" r:id="rId24"/>
    <p:sldId id="366" r:id="rId25"/>
    <p:sldId id="275" r:id="rId26"/>
    <p:sldId id="321" r:id="rId27"/>
    <p:sldId id="276" r:id="rId28"/>
    <p:sldId id="367" r:id="rId29"/>
    <p:sldId id="352" r:id="rId30"/>
    <p:sldId id="353" r:id="rId31"/>
    <p:sldId id="354" r:id="rId32"/>
    <p:sldId id="299" r:id="rId33"/>
    <p:sldId id="300" r:id="rId34"/>
    <p:sldId id="301" r:id="rId35"/>
    <p:sldId id="339" r:id="rId36"/>
    <p:sldId id="340" r:id="rId37"/>
    <p:sldId id="341" r:id="rId38"/>
    <p:sldId id="342" r:id="rId39"/>
    <p:sldId id="335" r:id="rId40"/>
    <p:sldId id="336" r:id="rId41"/>
    <p:sldId id="337" r:id="rId42"/>
    <p:sldId id="338" r:id="rId43"/>
    <p:sldId id="343" r:id="rId44"/>
    <p:sldId id="344" r:id="rId45"/>
    <p:sldId id="312" r:id="rId46"/>
    <p:sldId id="314" r:id="rId47"/>
    <p:sldId id="315" r:id="rId48"/>
    <p:sldId id="316" r:id="rId49"/>
    <p:sldId id="360" r:id="rId50"/>
    <p:sldId id="317" r:id="rId51"/>
    <p:sldId id="319"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BEA26F-46AD-4BBF-8F19-70CF8D8D2AEA}">
  <a:tblStyle styleId="{FBBEA26F-46AD-4BBF-8F19-70CF8D8D2AEA}" styleName="Table_0"/>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60" autoAdjust="0"/>
    <p:restoredTop sz="92593" autoAdjust="0"/>
  </p:normalViewPr>
  <p:slideViewPr>
    <p:cSldViewPr snapToGrid="0" snapToObjects="1">
      <p:cViewPr>
        <p:scale>
          <a:sx n="144" d="100"/>
          <a:sy n="144" d="100"/>
        </p:scale>
        <p:origin x="344" y="1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lstStyle>
            <a:lvl1pPr marL="0" marR="0" lvl="0" indent="0" algn="l" rtl="0">
              <a:spcBef>
                <a:spcPts val="0"/>
              </a:spcBef>
              <a:buChar char="●"/>
              <a:defRPr sz="900" b="0" i="0" u="none" strike="noStrike" cap="none">
                <a:solidFill>
                  <a:schemeClr val="dk1"/>
                </a:solidFill>
                <a:latin typeface="Century Gothic"/>
                <a:ea typeface="Century Gothic"/>
                <a:cs typeface="Century Gothic"/>
                <a:sym typeface="Century Gothic"/>
              </a:defRPr>
            </a:lvl1pPr>
            <a:lvl2pPr marL="342900" marR="0" lvl="1" indent="0" algn="l" rtl="0">
              <a:spcBef>
                <a:spcPts val="0"/>
              </a:spcBef>
              <a:buChar char="○"/>
              <a:defRPr sz="900" b="0" i="0" u="none" strike="noStrike" cap="none">
                <a:solidFill>
                  <a:schemeClr val="dk1"/>
                </a:solidFill>
                <a:latin typeface="Arial"/>
                <a:ea typeface="Arial"/>
                <a:cs typeface="Arial"/>
                <a:sym typeface="Arial"/>
              </a:defRPr>
            </a:lvl2pPr>
            <a:lvl3pPr marL="685800" marR="0" lvl="2" indent="0" algn="l" rtl="0">
              <a:spcBef>
                <a:spcPts val="0"/>
              </a:spcBef>
              <a:buChar char="■"/>
              <a:defRPr sz="900" b="0" i="0" u="none" strike="noStrike" cap="none">
                <a:solidFill>
                  <a:schemeClr val="dk1"/>
                </a:solidFill>
                <a:latin typeface="Arial"/>
                <a:ea typeface="Arial"/>
                <a:cs typeface="Arial"/>
                <a:sym typeface="Arial"/>
              </a:defRPr>
            </a:lvl3pPr>
            <a:lvl4pPr marL="1028700" marR="0" lvl="3" indent="0" algn="l" rtl="0">
              <a:spcBef>
                <a:spcPts val="0"/>
              </a:spcBef>
              <a:buChar char="●"/>
              <a:defRPr sz="900" b="0" i="0" u="none" strike="noStrike" cap="none">
                <a:solidFill>
                  <a:schemeClr val="dk1"/>
                </a:solidFill>
                <a:latin typeface="Arial"/>
                <a:ea typeface="Arial"/>
                <a:cs typeface="Arial"/>
                <a:sym typeface="Arial"/>
              </a:defRPr>
            </a:lvl4pPr>
            <a:lvl5pPr marL="1371600" marR="0" lvl="4" indent="0" algn="l" rtl="0">
              <a:spcBef>
                <a:spcPts val="0"/>
              </a:spcBef>
              <a:buChar char="○"/>
              <a:defRPr sz="900" b="0" i="0" u="none" strike="noStrike" cap="none">
                <a:solidFill>
                  <a:schemeClr val="dk1"/>
                </a:solidFill>
                <a:latin typeface="Arial"/>
                <a:ea typeface="Arial"/>
                <a:cs typeface="Arial"/>
                <a:sym typeface="Arial"/>
              </a:defRPr>
            </a:lvl5pPr>
            <a:lvl6pPr marL="1714500" marR="0" lvl="5" indent="0" algn="l" rtl="0">
              <a:spcBef>
                <a:spcPts val="0"/>
              </a:spcBef>
              <a:buChar char="■"/>
              <a:defRPr sz="900" b="0" i="0" u="none" strike="noStrike" cap="none">
                <a:solidFill>
                  <a:schemeClr val="dk1"/>
                </a:solidFill>
                <a:latin typeface="Arial"/>
                <a:ea typeface="Arial"/>
                <a:cs typeface="Arial"/>
                <a:sym typeface="Arial"/>
              </a:defRPr>
            </a:lvl6pPr>
            <a:lvl7pPr marL="2057400" marR="0" lvl="6" indent="0" algn="l" rtl="0">
              <a:spcBef>
                <a:spcPts val="0"/>
              </a:spcBef>
              <a:buChar char="●"/>
              <a:defRPr sz="900" b="0" i="0" u="none" strike="noStrike" cap="none">
                <a:solidFill>
                  <a:schemeClr val="dk1"/>
                </a:solidFill>
                <a:latin typeface="Arial"/>
                <a:ea typeface="Arial"/>
                <a:cs typeface="Arial"/>
                <a:sym typeface="Arial"/>
              </a:defRPr>
            </a:lvl7pPr>
            <a:lvl8pPr marL="2400300" marR="0" lvl="7" indent="0" algn="l" rtl="0">
              <a:spcBef>
                <a:spcPts val="0"/>
              </a:spcBef>
              <a:buChar char="○"/>
              <a:defRPr sz="900" b="0" i="0" u="none" strike="noStrike" cap="none">
                <a:solidFill>
                  <a:schemeClr val="dk1"/>
                </a:solidFill>
                <a:latin typeface="Arial"/>
                <a:ea typeface="Arial"/>
                <a:cs typeface="Arial"/>
                <a:sym typeface="Arial"/>
              </a:defRPr>
            </a:lvl8pPr>
            <a:lvl9pPr marL="2743200" marR="0" lvl="8" indent="0" algn="l" rtl="0">
              <a:spcBef>
                <a:spcPts val="0"/>
              </a:spcBef>
              <a:buChar char="■"/>
              <a:defRPr sz="9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5495058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2" name="Shape 4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22487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ctr" anchorCtr="0">
            <a:noAutofit/>
          </a:bodyPr>
          <a:lstStyle/>
          <a:p>
            <a:pPr lvl="0" rtl="0">
              <a:spcBef>
                <a:spcPts val="0"/>
              </a:spcBef>
              <a:buNone/>
            </a:pPr>
            <a:endParaRPr/>
          </a:p>
        </p:txBody>
      </p:sp>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214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8319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649195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879861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578" name="Shape 5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588721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71312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6" name="Shape 346"/>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533326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4" name="Shape 35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813797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62" name="Shape 36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4764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0" name="Shape 370"/>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083169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8625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3364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009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92" name="Shape 3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9024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Shape 5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3" name="Shape 593"/>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240121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09" name="Shape 709"/>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24</a:t>
            </a:fld>
            <a:endParaRPr/>
          </a:p>
        </p:txBody>
      </p:sp>
    </p:spTree>
    <p:extLst>
      <p:ext uri="{BB962C8B-B14F-4D97-AF65-F5344CB8AC3E}">
        <p14:creationId xmlns:p14="http://schemas.microsoft.com/office/powerpoint/2010/main" val="1296723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233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1" name="Shape 461"/>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1236612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a:p>
        </p:txBody>
      </p:sp>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612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88" name="Shape 788"/>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28</a:t>
            </a:fld>
            <a:endParaRPr/>
          </a:p>
        </p:txBody>
      </p:sp>
    </p:spTree>
    <p:extLst>
      <p:ext uri="{BB962C8B-B14F-4D97-AF65-F5344CB8AC3E}">
        <p14:creationId xmlns:p14="http://schemas.microsoft.com/office/powerpoint/2010/main" val="1888802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Shape 6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7" name="Shape 67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a:spcBef>
                <a:spcPts val="0"/>
              </a:spcBef>
              <a:buNone/>
            </a:pPr>
            <a:endParaRPr/>
          </a:p>
        </p:txBody>
      </p:sp>
    </p:spTree>
    <p:extLst>
      <p:ext uri="{BB962C8B-B14F-4D97-AF65-F5344CB8AC3E}">
        <p14:creationId xmlns:p14="http://schemas.microsoft.com/office/powerpoint/2010/main" val="969410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dirty="0"/>
          </a:p>
        </p:txBody>
      </p:sp>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1631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7" name="Shape 687"/>
          <p:cNvSpPr txBox="1">
            <a:spLocks noGrp="1"/>
          </p:cNvSpPr>
          <p:nvPr>
            <p:ph type="body" idx="1"/>
          </p:nvPr>
        </p:nvSpPr>
        <p:spPr>
          <a:xfrm>
            <a:off x="685800" y="4343400"/>
            <a:ext cx="54864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
        <p:nvSpPr>
          <p:cNvPr id="688" name="Shape 688"/>
          <p:cNvSpPr txBox="1">
            <a:spLocks noGrp="1"/>
          </p:cNvSpPr>
          <p:nvPr>
            <p:ph type="sldNum" idx="12"/>
          </p:nvPr>
        </p:nvSpPr>
        <p:spPr>
          <a:xfrm>
            <a:off x="3884612" y="8685211"/>
            <a:ext cx="2971800" cy="457200"/>
          </a:xfrm>
          <a:prstGeom prst="rect">
            <a:avLst/>
          </a:prstGeom>
          <a:noFill/>
          <a:ln>
            <a:noFill/>
          </a:ln>
        </p:spPr>
        <p:txBody>
          <a:bodyPr wrap="square" lIns="91425" tIns="91425" rIns="91425" bIns="91425" anchor="ctr" anchorCtr="0">
            <a:noAutofit/>
          </a:bodyPr>
          <a:lstStyle/>
          <a:p>
            <a:pPr marL="0" lvl="0" indent="0" rtl="0">
              <a:spcBef>
                <a:spcPts val="0"/>
              </a:spcBef>
              <a:buClr>
                <a:srgbClr val="000000"/>
              </a:buClr>
              <a:buFont typeface="Calibri"/>
              <a:buNone/>
            </a:pPr>
            <a:fld id="{00000000-1234-1234-1234-123412341234}" type="slidenum">
              <a:rPr lang="en-US"/>
              <a:t>30</a:t>
            </a:fld>
            <a:endParaRPr lang="en-US"/>
          </a:p>
        </p:txBody>
      </p:sp>
    </p:spTree>
    <p:extLst>
      <p:ext uri="{BB962C8B-B14F-4D97-AF65-F5344CB8AC3E}">
        <p14:creationId xmlns:p14="http://schemas.microsoft.com/office/powerpoint/2010/main" val="17448707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Shape 6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5" name="Shape 695"/>
          <p:cNvSpPr txBox="1">
            <a:spLocks noGrp="1"/>
          </p:cNvSpPr>
          <p:nvPr>
            <p:ph type="body" idx="1"/>
          </p:nvPr>
        </p:nvSpPr>
        <p:spPr>
          <a:xfrm>
            <a:off x="685800" y="4343400"/>
            <a:ext cx="54864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
        <p:nvSpPr>
          <p:cNvPr id="696" name="Shape 696"/>
          <p:cNvSpPr txBox="1">
            <a:spLocks noGrp="1"/>
          </p:cNvSpPr>
          <p:nvPr>
            <p:ph type="sldNum" idx="12"/>
          </p:nvPr>
        </p:nvSpPr>
        <p:spPr>
          <a:xfrm>
            <a:off x="3884612" y="8685211"/>
            <a:ext cx="2971800" cy="457200"/>
          </a:xfrm>
          <a:prstGeom prst="rect">
            <a:avLst/>
          </a:prstGeom>
          <a:noFill/>
          <a:ln>
            <a:noFill/>
          </a:ln>
        </p:spPr>
        <p:txBody>
          <a:bodyPr wrap="square" lIns="91425" tIns="91425" rIns="91425" bIns="91425" anchor="ctr" anchorCtr="0">
            <a:noAutofit/>
          </a:bodyPr>
          <a:lstStyle/>
          <a:p>
            <a:pPr marL="0" lvl="0" indent="0" rtl="0">
              <a:spcBef>
                <a:spcPts val="0"/>
              </a:spcBef>
              <a:buClr>
                <a:srgbClr val="000000"/>
              </a:buClr>
              <a:buFont typeface="Calibri"/>
              <a:buNone/>
            </a:pPr>
            <a:fld id="{00000000-1234-1234-1234-123412341234}" type="slidenum">
              <a:rPr lang="en-US"/>
              <a:t>31</a:t>
            </a:fld>
            <a:endParaRPr lang="en-US"/>
          </a:p>
        </p:txBody>
      </p:sp>
    </p:spTree>
    <p:extLst>
      <p:ext uri="{BB962C8B-B14F-4D97-AF65-F5344CB8AC3E}">
        <p14:creationId xmlns:p14="http://schemas.microsoft.com/office/powerpoint/2010/main" val="14788121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9" name="Shape 41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20" name="Shape 420"/>
          <p:cNvSpPr txBox="1">
            <a:spLocks noGrp="1"/>
          </p:cNvSpPr>
          <p:nvPr>
            <p:ph type="sldNum" idx="12"/>
          </p:nvPr>
        </p:nvSpPr>
        <p:spPr>
          <a:xfrm>
            <a:off x="3884612" y="8685210"/>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050" b="0" i="0" u="none" strike="noStrike" cap="none">
                <a:solidFill>
                  <a:srgbClr val="000000"/>
                </a:solidFill>
                <a:latin typeface="Arial"/>
                <a:ea typeface="Arial"/>
                <a:cs typeface="Arial"/>
                <a:sym typeface="Arial"/>
              </a:rPr>
              <a:t>32</a:t>
            </a:fld>
            <a:endParaRPr lang="en-US"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43609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3522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433" name="Shape 4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0533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7219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Shape 670"/>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71" name="Shape 6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86080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Shape 69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98" name="Shape 6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51099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Shape 72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730" name="Shape 7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296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767" name="Shape 7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119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19241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809" name="Shape 8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7063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Shape 8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57" name="Shape 857"/>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SzPct val="25000"/>
              <a:buNone/>
            </a:pPr>
            <a:r>
              <a:rPr lang="en-US" sz="900" b="0" i="0" u="none" strike="noStrike" cap="none">
                <a:solidFill>
                  <a:schemeClr val="dk1"/>
                </a:solidFill>
                <a:latin typeface="Century Gothic"/>
                <a:ea typeface="Century Gothic"/>
                <a:cs typeface="Century Gothic"/>
                <a:sym typeface="Century Gothic"/>
              </a:rPr>
              <a:t>Now being standardized in the Open Container Initiative</a:t>
            </a:r>
          </a:p>
        </p:txBody>
      </p:sp>
    </p:spTree>
    <p:extLst>
      <p:ext uri="{BB962C8B-B14F-4D97-AF65-F5344CB8AC3E}">
        <p14:creationId xmlns:p14="http://schemas.microsoft.com/office/powerpoint/2010/main" val="15983329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Shape 90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
        <p:nvSpPr>
          <p:cNvPr id="910" name="Shape 9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6494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Shape 9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70" name="Shape 970"/>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2081809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5362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776" name="Shape 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208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Shape 79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93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04" name="Shape 80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r>
              <a:rPr lang="en-US" sz="900" b="0" i="0" u="none" strike="noStrike" cap="none">
                <a:solidFill>
                  <a:schemeClr val="dk1"/>
                </a:solidFill>
                <a:latin typeface="Century Gothic"/>
                <a:ea typeface="Century Gothic"/>
                <a:cs typeface="Century Gothic"/>
                <a:sym typeface="Century Gothic"/>
              </a:rPr>
              <a:t>2 billion containers a week is 3300 a second, and that statistic was from 2014</a:t>
            </a:r>
          </a:p>
        </p:txBody>
      </p:sp>
    </p:spTree>
    <p:extLst>
      <p:ext uri="{BB962C8B-B14F-4D97-AF65-F5344CB8AC3E}">
        <p14:creationId xmlns:p14="http://schemas.microsoft.com/office/powerpoint/2010/main" val="1674590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815" name="Shape 8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1714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Shape 1111"/>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112" name="Shape 1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21675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99211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Shape 82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826" name="Shape 8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03206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8" name="Shape 848"/>
          <p:cNvSpPr txBox="1">
            <a:spLocks noGrp="1"/>
          </p:cNvSpPr>
          <p:nvPr>
            <p:ph type="body" idx="1"/>
          </p:nvPr>
        </p:nvSpPr>
        <p:spPr>
          <a:xfrm>
            <a:off x="685800" y="4400550"/>
            <a:ext cx="5486400" cy="3600600"/>
          </a:xfrm>
          <a:prstGeom prst="rect">
            <a:avLst/>
          </a:prstGeom>
        </p:spPr>
        <p:txBody>
          <a:bodyPr lIns="91425" tIns="91425" rIns="91425" bIns="91425" anchor="ctr" anchorCtr="0">
            <a:noAutofit/>
          </a:bodyPr>
          <a:lstStyle/>
          <a:p>
            <a:pPr lvl="0" rtl="0">
              <a:spcBef>
                <a:spcPts val="0"/>
              </a:spcBef>
              <a:buNone/>
            </a:pPr>
            <a:endParaRPr/>
          </a:p>
        </p:txBody>
      </p:sp>
      <p:sp>
        <p:nvSpPr>
          <p:cNvPr id="849" name="Shape 849"/>
          <p:cNvSpPr txBox="1">
            <a:spLocks noGrp="1"/>
          </p:cNvSpPr>
          <p:nvPr>
            <p:ph type="sldNum" idx="12"/>
          </p:nvPr>
        </p:nvSpPr>
        <p:spPr>
          <a:xfrm>
            <a:off x="3884612" y="8685213"/>
            <a:ext cx="2971800" cy="458700"/>
          </a:xfrm>
          <a:prstGeom prst="rect">
            <a:avLst/>
          </a:prstGeom>
          <a:noFill/>
          <a:ln>
            <a:noFill/>
          </a:ln>
        </p:spPr>
        <p:txBody>
          <a:bodyPr lIns="91425" tIns="91425" rIns="91425" bIns="91425" anchor="ctr" anchorCtr="0">
            <a:noAutofit/>
          </a:bodyPr>
          <a:lstStyle/>
          <a:p>
            <a:pPr lvl="0" rtl="0">
              <a:spcBef>
                <a:spcPts val="0"/>
              </a:spcBef>
              <a:buClr>
                <a:srgbClr val="000000"/>
              </a:buClr>
              <a:buFont typeface="Arial"/>
              <a:buNone/>
            </a:pPr>
            <a:fld id="{00000000-1234-1234-1234-123412341234}" type="slidenum">
              <a:rPr lang="en-US"/>
              <a:t>51</a:t>
            </a:fld>
            <a:endParaRPr lang="en-US"/>
          </a:p>
        </p:txBody>
      </p:sp>
    </p:spTree>
    <p:extLst>
      <p:ext uri="{BB962C8B-B14F-4D97-AF65-F5344CB8AC3E}">
        <p14:creationId xmlns:p14="http://schemas.microsoft.com/office/powerpoint/2010/main" val="687557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4" name="Shape 19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547592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 name="Shape 3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91873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Tree>
    <p:extLst>
      <p:ext uri="{BB962C8B-B14F-4D97-AF65-F5344CB8AC3E}">
        <p14:creationId xmlns:p14="http://schemas.microsoft.com/office/powerpoint/2010/main" val="59295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Tree>
    <p:extLst>
      <p:ext uri="{BB962C8B-B14F-4D97-AF65-F5344CB8AC3E}">
        <p14:creationId xmlns:p14="http://schemas.microsoft.com/office/powerpoint/2010/main" val="1663279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Shape 9"/>
        <p:cNvGrpSpPr/>
        <p:nvPr/>
      </p:nvGrpSpPr>
      <p:grpSpPr>
        <a:xfrm>
          <a:off x="0" y="0"/>
          <a:ext cx="0" cy="0"/>
          <a:chOff x="0" y="0"/>
          <a:chExt cx="0" cy="0"/>
        </a:xfrm>
      </p:grpSpPr>
      <p:sp>
        <p:nvSpPr>
          <p:cNvPr id="10" name="Shape 10"/>
          <p:cNvSpPr/>
          <p:nvPr/>
        </p:nvSpPr>
        <p:spPr>
          <a:xfrm>
            <a:off x="-1191" y="0"/>
            <a:ext cx="9144000" cy="5143500"/>
          </a:xfrm>
          <a:prstGeom prst="rect">
            <a:avLst/>
          </a:prstGeom>
          <a:solidFill>
            <a:schemeClr val="lt1"/>
          </a:solidFill>
          <a:ln>
            <a:noFill/>
          </a:ln>
        </p:spPr>
        <p:txBody>
          <a:bodyPr lIns="91425" tIns="45675" rIns="91425" bIns="45675" anchor="ctr" anchorCtr="0">
            <a:noAutofit/>
          </a:bodyPr>
          <a:lstStyle/>
          <a:p>
            <a:pPr marL="0" marR="0" lvl="0" indent="0" algn="ctr" rtl="0">
              <a:spcBef>
                <a:spcPts val="0"/>
              </a:spcBef>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1" name="Shape 11" descr="CNCF_PPT_Background_v1-01.png"/>
          <p:cNvPicPr preferRelativeResize="0"/>
          <p:nvPr/>
        </p:nvPicPr>
        <p:blipFill rotWithShape="1">
          <a:blip r:embed="rId2" cstate="email">
            <a:alphaModFix/>
            <a:extLst>
              <a:ext uri="{28A0092B-C50C-407E-A947-70E740481C1C}">
                <a14:useLocalDpi xmlns:a14="http://schemas.microsoft.com/office/drawing/2010/main"/>
              </a:ext>
            </a:extLst>
          </a:blip>
          <a:srcRect r="3614"/>
          <a:stretch/>
        </p:blipFill>
        <p:spPr>
          <a:xfrm>
            <a:off x="330220" y="0"/>
            <a:ext cx="8813700" cy="5171100"/>
          </a:xfrm>
          <a:prstGeom prst="rect">
            <a:avLst/>
          </a:prstGeom>
          <a:noFill/>
          <a:ln>
            <a:noFill/>
          </a:ln>
        </p:spPr>
      </p:pic>
      <p:sp>
        <p:nvSpPr>
          <p:cNvPr id="12" name="Shape 12"/>
          <p:cNvSpPr txBox="1">
            <a:spLocks noGrp="1"/>
          </p:cNvSpPr>
          <p:nvPr>
            <p:ph type="ctrTitle"/>
          </p:nvPr>
        </p:nvSpPr>
        <p:spPr>
          <a:xfrm>
            <a:off x="266262" y="2196913"/>
            <a:ext cx="4867800" cy="1396200"/>
          </a:xfrm>
          <a:prstGeom prst="rect">
            <a:avLst/>
          </a:prstGeom>
          <a:noFill/>
          <a:ln>
            <a:noFill/>
          </a:ln>
        </p:spPr>
        <p:txBody>
          <a:bodyPr lIns="91425" tIns="91425" rIns="91425" bIns="91425" anchor="ctr" anchorCtr="0"/>
          <a:lstStyle>
            <a:lvl1pPr marL="0" marR="0" lvl="0" indent="0" algn="l" rtl="0">
              <a:spcBef>
                <a:spcPts val="0"/>
              </a:spcBef>
              <a:buClr>
                <a:srgbClr val="446CA9"/>
              </a:buClr>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r>
              <a:rPr lang="zh-CN" altLang="en-US" smtClean="0"/>
              <a:t>单击此处编辑母版标题样式</a:t>
            </a:r>
            <a:endParaRPr/>
          </a:p>
        </p:txBody>
      </p:sp>
      <p:sp>
        <p:nvSpPr>
          <p:cNvPr id="13" name="Shape 13"/>
          <p:cNvSpPr txBox="1">
            <a:spLocks noGrp="1"/>
          </p:cNvSpPr>
          <p:nvPr>
            <p:ph type="subTitle" idx="1"/>
          </p:nvPr>
        </p:nvSpPr>
        <p:spPr>
          <a:xfrm>
            <a:off x="266262" y="3763298"/>
            <a:ext cx="4008900" cy="534000"/>
          </a:xfrm>
          <a:prstGeom prst="rect">
            <a:avLst/>
          </a:prstGeom>
          <a:noFill/>
          <a:ln>
            <a:noFill/>
          </a:ln>
        </p:spPr>
        <p:txBody>
          <a:bodyPr lIns="91425" tIns="91425" rIns="91425" bIns="91425" anchor="t" anchorCtr="0"/>
          <a:lstStyle>
            <a:lvl1pPr marL="0" marR="0" lvl="0" indent="0" algn="l" rtl="0">
              <a:spcBef>
                <a:spcPts val="375"/>
              </a:spcBef>
              <a:buClr>
                <a:srgbClr val="446CA9"/>
              </a:buClr>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buClr>
                <a:srgbClr val="446CA9"/>
              </a:buClr>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9pPr>
          </a:lstStyle>
          <a:p>
            <a:r>
              <a:rPr lang="zh-CN" altLang="en-US" smtClean="0"/>
              <a:t>单击此处编辑母版副标题样式</a:t>
            </a:r>
            <a:endParaRPr/>
          </a:p>
        </p:txBody>
      </p:sp>
      <p:sp>
        <p:nvSpPr>
          <p:cNvPr id="14" name="Shape 1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pic>
        <p:nvPicPr>
          <p:cNvPr id="15" name="Shape 15" descr="CNCF_Alternate_Pantone.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30226" y="334152"/>
            <a:ext cx="3363000" cy="5339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Shape 16"/>
        <p:cNvGrpSpPr/>
        <p:nvPr/>
      </p:nvGrpSpPr>
      <p:grpSpPr>
        <a:xfrm>
          <a:off x="0" y="0"/>
          <a:ext cx="0" cy="0"/>
          <a:chOff x="0" y="0"/>
          <a:chExt cx="0" cy="0"/>
        </a:xfrm>
      </p:grpSpPr>
      <p:sp>
        <p:nvSpPr>
          <p:cNvPr id="17" name="Shape 17"/>
          <p:cNvSpPr/>
          <p:nvPr/>
        </p:nvSpPr>
        <p:spPr>
          <a:xfrm>
            <a:off x="0" y="4767262"/>
            <a:ext cx="9144000" cy="376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8" name="Shape 18"/>
          <p:cNvSpPr/>
          <p:nvPr/>
        </p:nvSpPr>
        <p:spPr>
          <a:xfrm>
            <a:off x="0" y="0"/>
            <a:ext cx="9144000" cy="913500"/>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9" name="Shape 19"/>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r>
              <a:rPr lang="zh-CN" altLang="en-US" smtClean="0"/>
              <a:t>单击此处编辑母版标题样式</a:t>
            </a:r>
            <a:endParaRPr/>
          </a:p>
        </p:txBody>
      </p:sp>
      <p:sp>
        <p:nvSpPr>
          <p:cNvPr id="20" name="Shape 20"/>
          <p:cNvSpPr txBox="1">
            <a:spLocks noGrp="1"/>
          </p:cNvSpPr>
          <p:nvPr>
            <p:ph type="body" idx="1"/>
          </p:nvPr>
        </p:nvSpPr>
        <p:spPr>
          <a:xfrm>
            <a:off x="237575" y="974225"/>
            <a:ext cx="8682600" cy="3717900"/>
          </a:xfrm>
          <a:prstGeom prst="rect">
            <a:avLst/>
          </a:prstGeom>
          <a:noFill/>
          <a:ln>
            <a:noFill/>
          </a:ln>
        </p:spPr>
        <p:txBody>
          <a:bodyPr lIns="91425" tIns="91425" rIns="91425" bIns="91425" anchor="t" anchorCtr="0"/>
          <a:lstStyle>
            <a:lvl1pPr marL="342900" marR="0" lvl="0" indent="15101" algn="l" rtl="0">
              <a:lnSpc>
                <a:spcPct val="100000"/>
              </a:lnSpc>
              <a:spcBef>
                <a:spcPts val="1000"/>
              </a:spcBef>
              <a:spcAft>
                <a:spcPts val="0"/>
              </a:spcAft>
              <a:buClr>
                <a:srgbClr val="446CA9"/>
              </a:buClr>
              <a:buFont typeface="Century Gothic"/>
              <a:buChar char="•"/>
              <a:defRPr sz="2800" b="0" i="0" u="none" strike="noStrike" cap="none"/>
            </a:lvl1pPr>
            <a:lvl2pPr marL="752475" marR="0" lvl="1" indent="22783" algn="l" rtl="0">
              <a:lnSpc>
                <a:spcPct val="100000"/>
              </a:lnSpc>
              <a:spcBef>
                <a:spcPts val="525"/>
              </a:spcBef>
              <a:spcAft>
                <a:spcPts val="0"/>
              </a:spcAft>
              <a:buClr>
                <a:srgbClr val="446CA9"/>
              </a:buClr>
              <a:buSzPct val="100000"/>
              <a:buFont typeface="Century Gothic"/>
              <a:buChar char="–"/>
              <a:defRPr sz="2400" b="0" i="0" u="none" strike="noStrike" cap="none"/>
            </a:lvl2pPr>
            <a:lvl3pPr marL="1143000" marR="0" lvl="2" indent="65086" algn="l" rtl="0">
              <a:lnSpc>
                <a:spcPct val="100000"/>
              </a:lnSpc>
              <a:spcBef>
                <a:spcPts val="375"/>
              </a:spcBef>
              <a:spcAft>
                <a:spcPts val="0"/>
              </a:spcAft>
              <a:buSzPct val="79166"/>
              <a:buFont typeface="Century Gothic"/>
              <a:buChar char="•"/>
              <a:defRPr sz="1800" b="0" i="0" u="none" strike="noStrike" cap="none"/>
            </a:lvl3pPr>
            <a:lvl4pPr marL="1600200" marR="0" lvl="3" indent="65086" algn="l" rtl="0">
              <a:lnSpc>
                <a:spcPct val="100000"/>
              </a:lnSpc>
              <a:spcBef>
                <a:spcPts val="375"/>
              </a:spcBef>
              <a:spcAft>
                <a:spcPts val="0"/>
              </a:spcAft>
              <a:buSzPct val="79166"/>
              <a:buFont typeface="Century Gothic"/>
              <a:buChar char="–"/>
              <a:defRPr sz="1800" b="0" i="0" u="none" strike="noStrike" cap="none"/>
            </a:lvl4pPr>
            <a:lvl5pPr marL="2057400" marR="0" lvl="4" indent="65086" algn="l" rtl="0">
              <a:lnSpc>
                <a:spcPct val="100000"/>
              </a:lnSpc>
              <a:spcBef>
                <a:spcPts val="375"/>
              </a:spcBef>
              <a:spcAft>
                <a:spcPts val="0"/>
              </a:spcAft>
              <a:buSzPct val="79166"/>
              <a:buFont typeface="Century Gothic"/>
              <a:buChar char="»"/>
              <a:defRPr sz="1800" b="0" i="0" u="none" strike="noStrike" cap="none"/>
            </a:lvl5pPr>
            <a:lvl6pPr marL="2514600" marR="0" lvl="5" indent="66217" algn="l" rtl="0">
              <a:lnSpc>
                <a:spcPct val="100000"/>
              </a:lnSpc>
              <a:spcBef>
                <a:spcPts val="375"/>
              </a:spcBef>
              <a:spcAft>
                <a:spcPts val="0"/>
              </a:spcAft>
              <a:buChar char="•"/>
              <a:defRPr b="0" i="0" u="none" strike="noStrike" cap="none"/>
            </a:lvl6pPr>
            <a:lvl7pPr marL="2971800" marR="0" lvl="6" indent="66217" algn="l" rtl="0">
              <a:lnSpc>
                <a:spcPct val="100000"/>
              </a:lnSpc>
              <a:spcBef>
                <a:spcPts val="375"/>
              </a:spcBef>
              <a:spcAft>
                <a:spcPts val="0"/>
              </a:spcAft>
              <a:buChar char="•"/>
              <a:defRPr b="0" i="0" u="none" strike="noStrike" cap="none"/>
            </a:lvl7pPr>
            <a:lvl8pPr marL="3429000" marR="0" lvl="7" indent="66217" algn="l" rtl="0">
              <a:lnSpc>
                <a:spcPct val="100000"/>
              </a:lnSpc>
              <a:spcBef>
                <a:spcPts val="375"/>
              </a:spcBef>
              <a:spcAft>
                <a:spcPts val="0"/>
              </a:spcAft>
              <a:buChar char="•"/>
              <a:defRPr b="0" i="0" u="none" strike="noStrike" cap="none"/>
            </a:lvl8pPr>
            <a:lvl9pPr marL="3886200" marR="0" lvl="8" indent="66217" algn="l" rtl="0">
              <a:lnSpc>
                <a:spcPct val="100000"/>
              </a:lnSpc>
              <a:spcBef>
                <a:spcPts val="375"/>
              </a:spcBef>
              <a:spcAft>
                <a:spcPts val="0"/>
              </a:spcAft>
              <a:buChar char="•"/>
              <a:defRPr b="0" i="0" u="none" strike="noStrike" cap="none"/>
            </a:lvl9pPr>
          </a:lstStyle>
          <a:p>
            <a:pPr lvl="0"/>
            <a:r>
              <a:rPr lang="zh-CN" altLang="en-US" smtClean="0"/>
              <a:t>单击此处编辑母版文本样式</a:t>
            </a:r>
          </a:p>
        </p:txBody>
      </p:sp>
      <p:sp>
        <p:nvSpPr>
          <p:cNvPr id="21" name="Shape 21"/>
          <p:cNvSpPr/>
          <p:nvPr/>
        </p:nvSpPr>
        <p:spPr>
          <a:xfrm>
            <a:off x="0" y="913587"/>
            <a:ext cx="9144000" cy="96300"/>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22" name="Shape 22" descr="CNCF_Alternate_Pantone.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5947" y="4835431"/>
            <a:ext cx="1556699" cy="247200"/>
          </a:xfrm>
          <a:prstGeom prst="rect">
            <a:avLst/>
          </a:prstGeom>
          <a:noFill/>
          <a:ln>
            <a:noFill/>
          </a:ln>
        </p:spPr>
      </p:pic>
      <p:sp>
        <p:nvSpPr>
          <p:cNvPr id="23" name="Shape 2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Slide">
    <p:spTree>
      <p:nvGrpSpPr>
        <p:cNvPr id="1" name="Shape 26"/>
        <p:cNvGrpSpPr/>
        <p:nvPr/>
      </p:nvGrpSpPr>
      <p:grpSpPr>
        <a:xfrm>
          <a:off x="0" y="0"/>
          <a:ext cx="0" cy="0"/>
          <a:chOff x="0" y="0"/>
          <a:chExt cx="0" cy="0"/>
        </a:xfrm>
      </p:grpSpPr>
      <p:sp>
        <p:nvSpPr>
          <p:cNvPr id="27" name="Shape 27"/>
          <p:cNvSpPr/>
          <p:nvPr/>
        </p:nvSpPr>
        <p:spPr>
          <a:xfrm>
            <a:off x="-1" y="0"/>
            <a:ext cx="9144000" cy="51435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28" name="Shape 28" descr="CNCF_PPT_Background_v1-01.png"/>
          <p:cNvPicPr preferRelativeResize="0"/>
          <p:nvPr/>
        </p:nvPicPr>
        <p:blipFill rotWithShape="1">
          <a:blip r:embed="rId2" cstate="email">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29" name="Shape 29"/>
          <p:cNvSpPr txBox="1">
            <a:spLocks noGrp="1"/>
          </p:cNvSpPr>
          <p:nvPr>
            <p:ph type="ctrTitle"/>
          </p:nvPr>
        </p:nvSpPr>
        <p:spPr>
          <a:xfrm>
            <a:off x="3965525" y="2585075"/>
            <a:ext cx="5072400" cy="431400"/>
          </a:xfrm>
          <a:prstGeom prst="rect">
            <a:avLst/>
          </a:prstGeom>
          <a:noFill/>
          <a:ln>
            <a:noFill/>
          </a:ln>
        </p:spPr>
        <p:txBody>
          <a:bodyPr lIns="91425" tIns="91425" rIns="91425" bIns="91425" anchor="ctr" anchorCtr="0"/>
          <a:lstStyle>
            <a:lvl1pPr marL="0" marR="0" lvl="0" indent="0" algn="l" rtl="0">
              <a:spcBef>
                <a:spcPts val="0"/>
              </a:spcBef>
              <a:buClr>
                <a:srgbClr val="446CA9"/>
              </a:buClr>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buFont typeface="Century Gothic"/>
              <a:defRPr>
                <a:latin typeface="Century Gothic"/>
                <a:ea typeface="Century Gothic"/>
                <a:cs typeface="Century Gothic"/>
                <a:sym typeface="Century Gothic"/>
              </a:defRPr>
            </a:lvl2pPr>
            <a:lvl3pPr marL="0" marR="0" lvl="2" indent="0" algn="l" rtl="0">
              <a:spcBef>
                <a:spcPts val="0"/>
              </a:spcBef>
              <a:buFont typeface="Century Gothic"/>
              <a:defRPr>
                <a:latin typeface="Century Gothic"/>
                <a:ea typeface="Century Gothic"/>
                <a:cs typeface="Century Gothic"/>
                <a:sym typeface="Century Gothic"/>
              </a:defRPr>
            </a:lvl3pPr>
            <a:lvl4pPr marL="0" marR="0" lvl="3" indent="0" algn="l" rtl="0">
              <a:spcBef>
                <a:spcPts val="0"/>
              </a:spcBef>
              <a:buFont typeface="Century Gothic"/>
              <a:defRPr>
                <a:latin typeface="Century Gothic"/>
                <a:ea typeface="Century Gothic"/>
                <a:cs typeface="Century Gothic"/>
                <a:sym typeface="Century Gothic"/>
              </a:defRPr>
            </a:lvl4pPr>
            <a:lvl5pPr marL="0" marR="0" lvl="4" indent="0" algn="l" rtl="0">
              <a:spcBef>
                <a:spcPts val="0"/>
              </a:spcBef>
              <a:buFont typeface="Century Gothic"/>
              <a:defRPr>
                <a:latin typeface="Century Gothic"/>
                <a:ea typeface="Century Gothic"/>
                <a:cs typeface="Century Gothic"/>
                <a:sym typeface="Century Gothic"/>
              </a:defRPr>
            </a:lvl5pPr>
            <a:lvl6pPr marL="0" marR="0" lvl="5" indent="0" algn="l" rtl="0">
              <a:spcBef>
                <a:spcPts val="0"/>
              </a:spcBef>
              <a:buFont typeface="Century Gothic"/>
              <a:defRPr>
                <a:latin typeface="Century Gothic"/>
                <a:ea typeface="Century Gothic"/>
                <a:cs typeface="Century Gothic"/>
                <a:sym typeface="Century Gothic"/>
              </a:defRPr>
            </a:lvl6pPr>
            <a:lvl7pPr marL="0" marR="0" lvl="6" indent="0" algn="l" rtl="0">
              <a:spcBef>
                <a:spcPts val="0"/>
              </a:spcBef>
              <a:buFont typeface="Century Gothic"/>
              <a:defRPr>
                <a:latin typeface="Century Gothic"/>
                <a:ea typeface="Century Gothic"/>
                <a:cs typeface="Century Gothic"/>
                <a:sym typeface="Century Gothic"/>
              </a:defRPr>
            </a:lvl7pPr>
            <a:lvl8pPr marL="0" marR="0" lvl="7" indent="0" algn="l" rtl="0">
              <a:spcBef>
                <a:spcPts val="0"/>
              </a:spcBef>
              <a:buFont typeface="Century Gothic"/>
              <a:defRPr>
                <a:latin typeface="Century Gothic"/>
                <a:ea typeface="Century Gothic"/>
                <a:cs typeface="Century Gothic"/>
                <a:sym typeface="Century Gothic"/>
              </a:defRPr>
            </a:lvl8pPr>
            <a:lvl9pPr marL="0" marR="0" lvl="8" indent="0" algn="l" rtl="0">
              <a:spcBef>
                <a:spcPts val="0"/>
              </a:spcBef>
              <a:buFont typeface="Century Gothic"/>
              <a:defRPr>
                <a:latin typeface="Century Gothic"/>
                <a:ea typeface="Century Gothic"/>
                <a:cs typeface="Century Gothic"/>
                <a:sym typeface="Century Gothic"/>
              </a:defRPr>
            </a:lvl9pPr>
          </a:lstStyle>
          <a:p>
            <a:r>
              <a:rPr lang="zh-CN" altLang="en-US" smtClean="0"/>
              <a:t>单击此处编辑母版标题样式</a:t>
            </a:r>
            <a:endParaRPr/>
          </a:p>
        </p:txBody>
      </p:sp>
      <p:sp>
        <p:nvSpPr>
          <p:cNvPr id="30" name="Shape 30"/>
          <p:cNvSpPr txBox="1">
            <a:spLocks noGrp="1"/>
          </p:cNvSpPr>
          <p:nvPr>
            <p:ph type="subTitle" idx="1"/>
          </p:nvPr>
        </p:nvSpPr>
        <p:spPr>
          <a:xfrm>
            <a:off x="3965524" y="3034550"/>
            <a:ext cx="4591200" cy="534000"/>
          </a:xfrm>
          <a:prstGeom prst="rect">
            <a:avLst/>
          </a:prstGeom>
          <a:noFill/>
          <a:ln>
            <a:noFill/>
          </a:ln>
        </p:spPr>
        <p:txBody>
          <a:bodyPr lIns="91425" tIns="91425" rIns="91425" bIns="91425" anchor="t" anchorCtr="0"/>
          <a:lstStyle>
            <a:lvl1pPr marL="0" marR="0" lvl="0" indent="0" algn="l" rtl="0">
              <a:spcBef>
                <a:spcPts val="400"/>
              </a:spcBef>
              <a:buClr>
                <a:srgbClr val="446CA9"/>
              </a:buClr>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buClr>
                <a:srgbClr val="446CA9"/>
              </a:buClr>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9pPr>
          </a:lstStyle>
          <a:p>
            <a:r>
              <a:rPr lang="zh-CN" altLang="en-US" smtClean="0"/>
              <a:t>单击此处编辑母版副标题样式</a:t>
            </a:r>
            <a:endParaRPr/>
          </a:p>
        </p:txBody>
      </p:sp>
      <p:sp>
        <p:nvSpPr>
          <p:cNvPr id="31" name="Shape 3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pic>
        <p:nvPicPr>
          <p:cNvPr id="32" name="Shape 32" descr="CNCF_Alternate_Pantone.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Blank Content">
    <p:spTree>
      <p:nvGrpSpPr>
        <p:cNvPr id="1" name="Shape 33"/>
        <p:cNvGrpSpPr/>
        <p:nvPr/>
      </p:nvGrpSpPr>
      <p:grpSpPr>
        <a:xfrm>
          <a:off x="0" y="0"/>
          <a:ext cx="0" cy="0"/>
          <a:chOff x="0" y="0"/>
          <a:chExt cx="0" cy="0"/>
        </a:xfrm>
      </p:grpSpPr>
      <p:sp>
        <p:nvSpPr>
          <p:cNvPr id="34" name="Shape 34"/>
          <p:cNvSpPr/>
          <p:nvPr/>
        </p:nvSpPr>
        <p:spPr>
          <a:xfrm>
            <a:off x="0" y="4767262"/>
            <a:ext cx="9144000" cy="376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35" name="Shape 35" descr="CNCF_Alternate_Pantone.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5947" y="4835431"/>
            <a:ext cx="1556699" cy="247200"/>
          </a:xfrm>
          <a:prstGeom prst="rect">
            <a:avLst/>
          </a:prstGeom>
          <a:noFill/>
          <a:ln>
            <a:noFill/>
          </a:ln>
        </p:spPr>
      </p:pic>
      <p:sp>
        <p:nvSpPr>
          <p:cNvPr id="36" name="Shape 36"/>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
        <p:nvSpPr>
          <p:cNvPr id="37" name="Shape 37"/>
          <p:cNvSpPr/>
          <p:nvPr/>
        </p:nvSpPr>
        <p:spPr>
          <a:xfrm>
            <a:off x="0" y="913587"/>
            <a:ext cx="9144000" cy="96300"/>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8" name="Shape 38"/>
          <p:cNvSpPr/>
          <p:nvPr/>
        </p:nvSpPr>
        <p:spPr>
          <a:xfrm>
            <a:off x="0" y="0"/>
            <a:ext cx="9144000" cy="913500"/>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9" name="Shape 39"/>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r>
              <a:rPr lang="zh-CN" altLang="en-US" smtClean="0"/>
              <a:t>单击此处编辑母版标题样式</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nd Footer">
    <p:spTree>
      <p:nvGrpSpPr>
        <p:cNvPr id="1" name="Shape 83"/>
        <p:cNvGrpSpPr/>
        <p:nvPr/>
      </p:nvGrpSpPr>
      <p:grpSpPr>
        <a:xfrm>
          <a:off x="0" y="0"/>
          <a:ext cx="0" cy="0"/>
          <a:chOff x="0" y="0"/>
          <a:chExt cx="0" cy="0"/>
        </a:xfrm>
      </p:grpSpPr>
      <p:sp>
        <p:nvSpPr>
          <p:cNvPr id="84" name="Shape 84"/>
          <p:cNvSpPr/>
          <p:nvPr/>
        </p:nvSpPr>
        <p:spPr>
          <a:xfrm>
            <a:off x="0" y="4767262"/>
            <a:ext cx="9144000" cy="376200"/>
          </a:xfrm>
          <a:prstGeom prst="rect">
            <a:avLst/>
          </a:prstGeom>
          <a:solidFill>
            <a:srgbClr val="F2F2F2"/>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85" name="Shape 85" descr="CNCF_Alternate_Pantone.png"/>
          <p:cNvPicPr preferRelativeResize="0"/>
          <p:nvPr/>
        </p:nvPicPr>
        <p:blipFill rotWithShape="1">
          <a:blip r:embed="rId2">
            <a:alphaModFix/>
          </a:blip>
          <a:srcRect/>
          <a:stretch/>
        </p:blipFill>
        <p:spPr>
          <a:xfrm>
            <a:off x="105947" y="4835431"/>
            <a:ext cx="1556699" cy="247200"/>
          </a:xfrm>
          <a:prstGeom prst="rect">
            <a:avLst/>
          </a:prstGeom>
          <a:noFill/>
          <a:ln>
            <a:noFill/>
          </a:ln>
        </p:spPr>
      </p:pic>
      <p:sp>
        <p:nvSpPr>
          <p:cNvPr id="86" name="Shape 86"/>
          <p:cNvSpPr txBox="1">
            <a:spLocks noGrp="1"/>
          </p:cNvSpPr>
          <p:nvPr>
            <p:ph type="sldNum" idx="12"/>
          </p:nvPr>
        </p:nvSpPr>
        <p:spPr>
          <a:xfrm>
            <a:off x="8556783" y="4749850"/>
            <a:ext cx="548700" cy="393600"/>
          </a:xfrm>
          <a:prstGeom prst="rect">
            <a:avLst/>
          </a:prstGeom>
        </p:spPr>
        <p:txBody>
          <a:bodyPr wrap="square" lIns="91425" tIns="91425" rIns="91425" bIns="91425" anchor="ctr" anchorCtr="0">
            <a:noAutofit/>
          </a:bodyPr>
          <a:lstStyle/>
          <a:p>
            <a:pPr lvl="0" algn="r" rtl="0">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
        <p:nvSpPr>
          <p:cNvPr id="87" name="Shape 87"/>
          <p:cNvSpPr/>
          <p:nvPr/>
        </p:nvSpPr>
        <p:spPr>
          <a:xfrm>
            <a:off x="0" y="0"/>
            <a:ext cx="9144000" cy="913500"/>
          </a:xfrm>
          <a:prstGeom prst="rect">
            <a:avLst/>
          </a:prstGeom>
          <a:solidFill>
            <a:srgbClr val="275187"/>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8" name="Shape 88"/>
          <p:cNvSpPr txBox="1">
            <a:spLocks noGrp="1"/>
          </p:cNvSpPr>
          <p:nvPr>
            <p:ph type="title"/>
          </p:nvPr>
        </p:nvSpPr>
        <p:spPr>
          <a:xfrm>
            <a:off x="164468" y="96346"/>
            <a:ext cx="8755500" cy="6744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r>
              <a:rPr lang="zh-CN" altLang="en-US" smtClean="0"/>
              <a:t>单击此处编辑母版标题样式</a:t>
            </a:r>
            <a:endParaRPr/>
          </a:p>
        </p:txBody>
      </p:sp>
      <p:sp>
        <p:nvSpPr>
          <p:cNvPr id="89" name="Shape 89"/>
          <p:cNvSpPr/>
          <p:nvPr/>
        </p:nvSpPr>
        <p:spPr>
          <a:xfrm>
            <a:off x="0" y="913587"/>
            <a:ext cx="9144000" cy="96300"/>
          </a:xfrm>
          <a:prstGeom prst="rect">
            <a:avLst/>
          </a:prstGeom>
          <a:solidFill>
            <a:srgbClr val="65B8CB"/>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7169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p:spTree>
      <p:nvGrpSpPr>
        <p:cNvPr id="1" name="Shape 40"/>
        <p:cNvGrpSpPr/>
        <p:nvPr/>
      </p:nvGrpSpPr>
      <p:grpSpPr>
        <a:xfrm>
          <a:off x="0" y="0"/>
          <a:ext cx="0" cy="0"/>
          <a:chOff x="0" y="0"/>
          <a:chExt cx="0" cy="0"/>
        </a:xfrm>
      </p:grpSpPr>
      <p:sp>
        <p:nvSpPr>
          <p:cNvPr id="41" name="Shape 41"/>
          <p:cNvSpPr/>
          <p:nvPr/>
        </p:nvSpPr>
        <p:spPr>
          <a:xfrm>
            <a:off x="0" y="0"/>
            <a:ext cx="9144000" cy="913500"/>
          </a:xfrm>
          <a:prstGeom prst="rect">
            <a:avLst/>
          </a:prstGeom>
          <a:solidFill>
            <a:srgbClr val="275187"/>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2" name="Shape 42"/>
          <p:cNvSpPr txBox="1">
            <a:spLocks noGrp="1"/>
          </p:cNvSpPr>
          <p:nvPr>
            <p:ph type="title"/>
          </p:nvPr>
        </p:nvSpPr>
        <p:spPr>
          <a:xfrm>
            <a:off x="164468" y="96346"/>
            <a:ext cx="8755500" cy="6744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buSzPts val="3200"/>
              <a:buFont typeface="Century Gothic"/>
              <a:buNone/>
              <a:defRPr sz="3200">
                <a:latin typeface="Century Gothic"/>
                <a:ea typeface="Century Gothic"/>
                <a:cs typeface="Century Gothic"/>
                <a:sym typeface="Century Gothic"/>
              </a:defRPr>
            </a:lvl2pPr>
            <a:lvl3pPr marL="0" marR="0" lvl="2" indent="0" algn="l" rtl="0">
              <a:spcBef>
                <a:spcPts val="0"/>
              </a:spcBef>
              <a:buSzPts val="3200"/>
              <a:buFont typeface="Century Gothic"/>
              <a:buNone/>
              <a:defRPr sz="3200">
                <a:latin typeface="Century Gothic"/>
                <a:ea typeface="Century Gothic"/>
                <a:cs typeface="Century Gothic"/>
                <a:sym typeface="Century Gothic"/>
              </a:defRPr>
            </a:lvl3pPr>
            <a:lvl4pPr marL="0" marR="0" lvl="3" indent="0" algn="l" rtl="0">
              <a:spcBef>
                <a:spcPts val="0"/>
              </a:spcBef>
              <a:buSzPts val="3200"/>
              <a:buFont typeface="Century Gothic"/>
              <a:buNone/>
              <a:defRPr sz="3200">
                <a:latin typeface="Century Gothic"/>
                <a:ea typeface="Century Gothic"/>
                <a:cs typeface="Century Gothic"/>
                <a:sym typeface="Century Gothic"/>
              </a:defRPr>
            </a:lvl4pPr>
            <a:lvl5pPr marL="0" marR="0" lvl="4" indent="0" algn="l" rtl="0">
              <a:spcBef>
                <a:spcPts val="0"/>
              </a:spcBef>
              <a:buSzPts val="3200"/>
              <a:buFont typeface="Century Gothic"/>
              <a:buNone/>
              <a:defRPr sz="3200">
                <a:latin typeface="Century Gothic"/>
                <a:ea typeface="Century Gothic"/>
                <a:cs typeface="Century Gothic"/>
                <a:sym typeface="Century Gothic"/>
              </a:defRPr>
            </a:lvl5pPr>
            <a:lvl6pPr marL="0" marR="0" lvl="5" indent="0" algn="l" rtl="0">
              <a:spcBef>
                <a:spcPts val="0"/>
              </a:spcBef>
              <a:buSzPts val="3200"/>
              <a:buFont typeface="Century Gothic"/>
              <a:buNone/>
              <a:defRPr sz="3200">
                <a:latin typeface="Century Gothic"/>
                <a:ea typeface="Century Gothic"/>
                <a:cs typeface="Century Gothic"/>
                <a:sym typeface="Century Gothic"/>
              </a:defRPr>
            </a:lvl6pPr>
            <a:lvl7pPr marL="0" marR="0" lvl="6" indent="0" algn="l" rtl="0">
              <a:spcBef>
                <a:spcPts val="0"/>
              </a:spcBef>
              <a:buSzPts val="3200"/>
              <a:buFont typeface="Century Gothic"/>
              <a:buNone/>
              <a:defRPr sz="3200">
                <a:latin typeface="Century Gothic"/>
                <a:ea typeface="Century Gothic"/>
                <a:cs typeface="Century Gothic"/>
                <a:sym typeface="Century Gothic"/>
              </a:defRPr>
            </a:lvl7pPr>
            <a:lvl8pPr marL="0" marR="0" lvl="7" indent="0" algn="l" rtl="0">
              <a:spcBef>
                <a:spcPts val="0"/>
              </a:spcBef>
              <a:buSzPts val="3200"/>
              <a:buFont typeface="Century Gothic"/>
              <a:buNone/>
              <a:defRPr sz="3200">
                <a:latin typeface="Century Gothic"/>
                <a:ea typeface="Century Gothic"/>
                <a:cs typeface="Century Gothic"/>
                <a:sym typeface="Century Gothic"/>
              </a:defRPr>
            </a:lvl8pPr>
            <a:lvl9pPr marL="0" marR="0" lvl="8" indent="0" algn="l" rtl="0">
              <a:spcBef>
                <a:spcPts val="0"/>
              </a:spcBef>
              <a:buSzPts val="3200"/>
              <a:buFont typeface="Century Gothic"/>
              <a:buNone/>
              <a:defRPr sz="3200">
                <a:latin typeface="Century Gothic"/>
                <a:ea typeface="Century Gothic"/>
                <a:cs typeface="Century Gothic"/>
                <a:sym typeface="Century Gothic"/>
              </a:defRPr>
            </a:lvl9pPr>
          </a:lstStyle>
          <a:p>
            <a:r>
              <a:rPr lang="zh-CN" altLang="en-US" smtClean="0"/>
              <a:t>单击此处编辑母版标题样式</a:t>
            </a:r>
            <a:endParaRPr/>
          </a:p>
        </p:txBody>
      </p:sp>
      <p:sp>
        <p:nvSpPr>
          <p:cNvPr id="43" name="Shape 43"/>
          <p:cNvSpPr txBox="1">
            <a:spLocks noGrp="1"/>
          </p:cNvSpPr>
          <p:nvPr>
            <p:ph type="sldNum" idx="12"/>
          </p:nvPr>
        </p:nvSpPr>
        <p:spPr>
          <a:xfrm>
            <a:off x="6553200" y="4822078"/>
            <a:ext cx="2367000" cy="273900"/>
          </a:xfrm>
          <a:prstGeom prst="rect">
            <a:avLst/>
          </a:prstGeom>
          <a:noFill/>
          <a:ln>
            <a:noFill/>
          </a:ln>
        </p:spPr>
        <p:txBody>
          <a:bodyPr wrap="square" lIns="121900" tIns="60925" rIns="121900" bIns="60925" anchor="ctr" anchorCtr="0">
            <a:noAutofit/>
          </a:bodyPr>
          <a:lstStyle/>
          <a:p>
            <a:pPr marL="0" marR="0" lvl="0" indent="0" algn="r" rtl="0">
              <a:spcBef>
                <a:spcPts val="0"/>
              </a:spcBef>
              <a:buClr>
                <a:srgbClr val="7F7F7F"/>
              </a:buClr>
              <a:buFont typeface="Helvetica Neue"/>
              <a:buNone/>
            </a:pPr>
            <a:fld id="{00000000-1234-1234-1234-123412341234}" type="slidenum">
              <a:rPr lang="en-US" sz="975" b="0" i="0">
                <a:solidFill>
                  <a:srgbClr val="7F7F7F"/>
                </a:solidFill>
                <a:latin typeface="Century Gothic"/>
                <a:ea typeface="Century Gothic"/>
                <a:cs typeface="Century Gothic"/>
                <a:sym typeface="Century Gothic"/>
              </a:rPr>
              <a:t>‹#›</a:t>
            </a:fld>
            <a:endParaRPr lang="en-US" sz="975" b="0" i="0">
              <a:solidFill>
                <a:srgbClr val="7F7F7F"/>
              </a:solidFill>
              <a:latin typeface="Century Gothic"/>
              <a:ea typeface="Century Gothic"/>
              <a:cs typeface="Century Gothic"/>
              <a:sym typeface="Century Gothic"/>
            </a:endParaRPr>
          </a:p>
        </p:txBody>
      </p:sp>
      <p:sp>
        <p:nvSpPr>
          <p:cNvPr id="44" name="Shape 44"/>
          <p:cNvSpPr/>
          <p:nvPr/>
        </p:nvSpPr>
        <p:spPr>
          <a:xfrm>
            <a:off x="0" y="913587"/>
            <a:ext cx="9144000" cy="96300"/>
          </a:xfrm>
          <a:prstGeom prst="rect">
            <a:avLst/>
          </a:prstGeom>
          <a:solidFill>
            <a:srgbClr val="65B8CB"/>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996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4"/>
        <p:cNvGrpSpPr/>
        <p:nvPr/>
      </p:nvGrpSpPr>
      <p:grpSpPr>
        <a:xfrm>
          <a:off x="0" y="0"/>
          <a:ext cx="0" cy="0"/>
          <a:chOff x="0" y="0"/>
          <a:chExt cx="0" cy="0"/>
        </a:xfrm>
      </p:grpSpPr>
      <p:sp>
        <p:nvSpPr>
          <p:cNvPr id="25" name="Shape 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a:spcBef>
                <a:spcPts val="0"/>
              </a:spcBef>
              <a:buNone/>
              <a:defRPr sz="1300">
                <a:solidFill>
                  <a:srgbClr val="595959"/>
                </a:solidFill>
                <a:latin typeface="Century Gothic"/>
                <a:ea typeface="Century Gothic"/>
                <a:cs typeface="Century Gothic"/>
                <a:sym typeface="Century Gothic"/>
              </a:defRPr>
            </a:lvl1pPr>
            <a:lvl2pPr lvl="1" algn="r">
              <a:spcBef>
                <a:spcPts val="0"/>
              </a:spcBef>
              <a:buNone/>
              <a:defRPr sz="1300">
                <a:solidFill>
                  <a:srgbClr val="595959"/>
                </a:solidFill>
                <a:latin typeface="Century Gothic"/>
                <a:ea typeface="Century Gothic"/>
                <a:cs typeface="Century Gothic"/>
                <a:sym typeface="Century Gothic"/>
              </a:defRPr>
            </a:lvl2pPr>
            <a:lvl3pPr lvl="2" algn="r">
              <a:spcBef>
                <a:spcPts val="0"/>
              </a:spcBef>
              <a:buNone/>
              <a:defRPr sz="1300">
                <a:solidFill>
                  <a:srgbClr val="595959"/>
                </a:solidFill>
                <a:latin typeface="Century Gothic"/>
                <a:ea typeface="Century Gothic"/>
                <a:cs typeface="Century Gothic"/>
                <a:sym typeface="Century Gothic"/>
              </a:defRPr>
            </a:lvl3pPr>
            <a:lvl4pPr lvl="3" algn="r">
              <a:spcBef>
                <a:spcPts val="0"/>
              </a:spcBef>
              <a:buNone/>
              <a:defRPr sz="1300">
                <a:solidFill>
                  <a:srgbClr val="595959"/>
                </a:solidFill>
                <a:latin typeface="Century Gothic"/>
                <a:ea typeface="Century Gothic"/>
                <a:cs typeface="Century Gothic"/>
                <a:sym typeface="Century Gothic"/>
              </a:defRPr>
            </a:lvl4pPr>
            <a:lvl5pPr lvl="4" algn="r">
              <a:spcBef>
                <a:spcPts val="0"/>
              </a:spcBef>
              <a:buNone/>
              <a:defRPr sz="1300">
                <a:solidFill>
                  <a:srgbClr val="595959"/>
                </a:solidFill>
                <a:latin typeface="Century Gothic"/>
                <a:ea typeface="Century Gothic"/>
                <a:cs typeface="Century Gothic"/>
                <a:sym typeface="Century Gothic"/>
              </a:defRPr>
            </a:lvl5pPr>
            <a:lvl6pPr lvl="5" algn="r">
              <a:spcBef>
                <a:spcPts val="0"/>
              </a:spcBef>
              <a:buNone/>
              <a:defRPr sz="1300">
                <a:solidFill>
                  <a:srgbClr val="595959"/>
                </a:solidFill>
                <a:latin typeface="Century Gothic"/>
                <a:ea typeface="Century Gothic"/>
                <a:cs typeface="Century Gothic"/>
                <a:sym typeface="Century Gothic"/>
              </a:defRPr>
            </a:lvl6pPr>
            <a:lvl7pPr lvl="6" algn="r">
              <a:spcBef>
                <a:spcPts val="0"/>
              </a:spcBef>
              <a:buNone/>
              <a:defRPr sz="1300">
                <a:solidFill>
                  <a:srgbClr val="595959"/>
                </a:solidFill>
                <a:latin typeface="Century Gothic"/>
                <a:ea typeface="Century Gothic"/>
                <a:cs typeface="Century Gothic"/>
                <a:sym typeface="Century Gothic"/>
              </a:defRPr>
            </a:lvl7pPr>
            <a:lvl8pPr lvl="7" algn="r">
              <a:spcBef>
                <a:spcPts val="0"/>
              </a:spcBef>
              <a:buNone/>
              <a:defRPr sz="1300">
                <a:solidFill>
                  <a:srgbClr val="595959"/>
                </a:solidFill>
                <a:latin typeface="Century Gothic"/>
                <a:ea typeface="Century Gothic"/>
                <a:cs typeface="Century Gothic"/>
                <a:sym typeface="Century Gothic"/>
              </a:defRPr>
            </a:lvl8pPr>
            <a:lvl9pPr lvl="8" algn="r">
              <a:spcBef>
                <a:spcPts val="0"/>
              </a:spcBef>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70409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lank Content">
  <p:cSld name="1_Title and Blank Content">
    <p:spTree>
      <p:nvGrpSpPr>
        <p:cNvPr id="1" name="Shape 80"/>
        <p:cNvGrpSpPr/>
        <p:nvPr/>
      </p:nvGrpSpPr>
      <p:grpSpPr>
        <a:xfrm>
          <a:off x="0" y="0"/>
          <a:ext cx="0" cy="0"/>
          <a:chOff x="0" y="0"/>
          <a:chExt cx="0" cy="0"/>
        </a:xfrm>
      </p:grpSpPr>
      <p:sp>
        <p:nvSpPr>
          <p:cNvPr id="81" name="Shape 8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2" name="Shape 82" descr="CNCF_Alternate_Pantone.png"/>
          <p:cNvPicPr preferRelativeResize="0"/>
          <p:nvPr/>
        </p:nvPicPr>
        <p:blipFill rotWithShape="1">
          <a:blip r:embed="rId2">
            <a:alphaModFix/>
          </a:blip>
          <a:srcRect/>
          <a:stretch/>
        </p:blipFill>
        <p:spPr>
          <a:xfrm>
            <a:off x="105947" y="4835432"/>
            <a:ext cx="1556700" cy="247200"/>
          </a:xfrm>
          <a:prstGeom prst="rect">
            <a:avLst/>
          </a:prstGeom>
          <a:noFill/>
          <a:ln>
            <a:noFill/>
          </a:ln>
        </p:spPr>
      </p:pic>
      <p:sp>
        <p:nvSpPr>
          <p:cNvPr id="83" name="Shape 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rtl="0">
              <a:spcBef>
                <a:spcPts val="0"/>
              </a:spcBef>
              <a:buNone/>
              <a:defRPr sz="1300">
                <a:solidFill>
                  <a:srgbClr val="595959"/>
                </a:solidFill>
                <a:latin typeface="Century Gothic"/>
                <a:ea typeface="Century Gothic"/>
                <a:cs typeface="Century Gothic"/>
                <a:sym typeface="Century Gothic"/>
              </a:defRPr>
            </a:lvl1pPr>
            <a:lvl2pPr lvl="1" algn="r" rtl="0">
              <a:spcBef>
                <a:spcPts val="0"/>
              </a:spcBef>
              <a:buNone/>
              <a:defRPr sz="1300">
                <a:solidFill>
                  <a:srgbClr val="595959"/>
                </a:solidFill>
                <a:latin typeface="Century Gothic"/>
                <a:ea typeface="Century Gothic"/>
                <a:cs typeface="Century Gothic"/>
                <a:sym typeface="Century Gothic"/>
              </a:defRPr>
            </a:lvl2pPr>
            <a:lvl3pPr lvl="2" algn="r" rtl="0">
              <a:spcBef>
                <a:spcPts val="0"/>
              </a:spcBef>
              <a:buNone/>
              <a:defRPr sz="1300">
                <a:solidFill>
                  <a:srgbClr val="595959"/>
                </a:solidFill>
                <a:latin typeface="Century Gothic"/>
                <a:ea typeface="Century Gothic"/>
                <a:cs typeface="Century Gothic"/>
                <a:sym typeface="Century Gothic"/>
              </a:defRPr>
            </a:lvl3pPr>
            <a:lvl4pPr lvl="3" algn="r" rtl="0">
              <a:spcBef>
                <a:spcPts val="0"/>
              </a:spcBef>
              <a:buNone/>
              <a:defRPr sz="1300">
                <a:solidFill>
                  <a:srgbClr val="595959"/>
                </a:solidFill>
                <a:latin typeface="Century Gothic"/>
                <a:ea typeface="Century Gothic"/>
                <a:cs typeface="Century Gothic"/>
                <a:sym typeface="Century Gothic"/>
              </a:defRPr>
            </a:lvl4pPr>
            <a:lvl5pPr lvl="4" algn="r" rtl="0">
              <a:spcBef>
                <a:spcPts val="0"/>
              </a:spcBef>
              <a:buNone/>
              <a:defRPr sz="1300">
                <a:solidFill>
                  <a:srgbClr val="595959"/>
                </a:solidFill>
                <a:latin typeface="Century Gothic"/>
                <a:ea typeface="Century Gothic"/>
                <a:cs typeface="Century Gothic"/>
                <a:sym typeface="Century Gothic"/>
              </a:defRPr>
            </a:lvl5pPr>
            <a:lvl6pPr lvl="5" algn="r" rtl="0">
              <a:spcBef>
                <a:spcPts val="0"/>
              </a:spcBef>
              <a:buNone/>
              <a:defRPr sz="1300">
                <a:solidFill>
                  <a:srgbClr val="595959"/>
                </a:solidFill>
                <a:latin typeface="Century Gothic"/>
                <a:ea typeface="Century Gothic"/>
                <a:cs typeface="Century Gothic"/>
                <a:sym typeface="Century Gothic"/>
              </a:defRPr>
            </a:lvl6pPr>
            <a:lvl7pPr lvl="6" algn="r" rtl="0">
              <a:spcBef>
                <a:spcPts val="0"/>
              </a:spcBef>
              <a:buNone/>
              <a:defRPr sz="1300">
                <a:solidFill>
                  <a:srgbClr val="595959"/>
                </a:solidFill>
                <a:latin typeface="Century Gothic"/>
                <a:ea typeface="Century Gothic"/>
                <a:cs typeface="Century Gothic"/>
                <a:sym typeface="Century Gothic"/>
              </a:defRPr>
            </a:lvl7pPr>
            <a:lvl8pPr lvl="7" algn="r" rtl="0">
              <a:spcBef>
                <a:spcPts val="0"/>
              </a:spcBef>
              <a:buNone/>
              <a:defRPr sz="1300">
                <a:solidFill>
                  <a:srgbClr val="595959"/>
                </a:solidFill>
                <a:latin typeface="Century Gothic"/>
                <a:ea typeface="Century Gothic"/>
                <a:cs typeface="Century Gothic"/>
                <a:sym typeface="Century Gothic"/>
              </a:defRPr>
            </a:lvl8pPr>
            <a:lvl9pPr lvl="8" algn="r" rtl="0">
              <a:spcBef>
                <a:spcPts val="0"/>
              </a:spcBef>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84" name="Shape 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5" name="Shape 85"/>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6" name="Shape 86"/>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614075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oter">
  <p:cSld name="1_Title and footer">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197397" y="159275"/>
            <a:ext cx="8520600" cy="572700"/>
          </a:xfrm>
          <a:prstGeom prst="rect">
            <a:avLst/>
          </a:prstGeom>
        </p:spPr>
        <p:txBody>
          <a:bodyPr spcFirstLastPara="1" wrap="square" lIns="91425" tIns="91425" rIns="91425" bIns="91425" anchor="t" anchorCtr="0"/>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4" name="Shape 174"/>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175" name="Shape 175" descr="CNCF_Alternate_Pantone.png"/>
          <p:cNvPicPr preferRelativeResize="0"/>
          <p:nvPr/>
        </p:nvPicPr>
        <p:blipFill rotWithShape="1">
          <a:blip r:embed="rId2">
            <a:alphaModFix/>
          </a:blip>
          <a:srcRect/>
          <a:stretch/>
        </p:blipFill>
        <p:spPr>
          <a:xfrm>
            <a:off x="7483507" y="4832282"/>
            <a:ext cx="1556700" cy="247200"/>
          </a:xfrm>
          <a:prstGeom prst="rect">
            <a:avLst/>
          </a:prstGeom>
          <a:noFill/>
          <a:ln>
            <a:noFill/>
          </a:ln>
        </p:spPr>
      </p:pic>
      <p:sp>
        <p:nvSpPr>
          <p:cNvPr id="176" name="Shape 176"/>
          <p:cNvSpPr txBox="1">
            <a:spLocks noGrp="1"/>
          </p:cNvSpPr>
          <p:nvPr>
            <p:ph type="sldNum" idx="12"/>
          </p:nvPr>
        </p:nvSpPr>
        <p:spPr>
          <a:xfrm>
            <a:off x="185504" y="4777517"/>
            <a:ext cx="548700" cy="393600"/>
          </a:xfrm>
          <a:prstGeom prst="rect">
            <a:avLst/>
          </a:prstGeom>
        </p:spPr>
        <p:txBody>
          <a:bodyPr spcFirstLastPara="1" wrap="square" lIns="91425" tIns="91425" rIns="91425" bIns="91425" anchor="ctr" anchorCtr="0">
            <a:noAutofit/>
          </a:bodyPr>
          <a:lstStyle>
            <a:lvl1pPr lvl="0" algn="l" rtl="0">
              <a:spcBef>
                <a:spcPts val="0"/>
              </a:spcBef>
              <a:buNone/>
              <a:defRPr sz="1100">
                <a:solidFill>
                  <a:schemeClr val="dk1"/>
                </a:solidFill>
              </a:defRPr>
            </a:lvl1pPr>
            <a:lvl2pPr lvl="1" algn="l" rtl="0">
              <a:spcBef>
                <a:spcPts val="0"/>
              </a:spcBef>
              <a:buNone/>
              <a:defRPr sz="1100">
                <a:solidFill>
                  <a:schemeClr val="dk1"/>
                </a:solidFill>
              </a:defRPr>
            </a:lvl2pPr>
            <a:lvl3pPr lvl="2" algn="l" rtl="0">
              <a:spcBef>
                <a:spcPts val="0"/>
              </a:spcBef>
              <a:buNone/>
              <a:defRPr sz="1100">
                <a:solidFill>
                  <a:schemeClr val="dk1"/>
                </a:solidFill>
              </a:defRPr>
            </a:lvl3pPr>
            <a:lvl4pPr lvl="3" algn="l" rtl="0">
              <a:spcBef>
                <a:spcPts val="0"/>
              </a:spcBef>
              <a:buNone/>
              <a:defRPr sz="1100">
                <a:solidFill>
                  <a:schemeClr val="dk1"/>
                </a:solidFill>
              </a:defRPr>
            </a:lvl4pPr>
            <a:lvl5pPr lvl="4" algn="l" rtl="0">
              <a:spcBef>
                <a:spcPts val="0"/>
              </a:spcBef>
              <a:buNone/>
              <a:defRPr sz="1100">
                <a:solidFill>
                  <a:schemeClr val="dk1"/>
                </a:solidFill>
              </a:defRPr>
            </a:lvl5pPr>
            <a:lvl6pPr lvl="5" algn="l" rtl="0">
              <a:spcBef>
                <a:spcPts val="0"/>
              </a:spcBef>
              <a:buNone/>
              <a:defRPr sz="1100">
                <a:solidFill>
                  <a:schemeClr val="dk1"/>
                </a:solidFill>
              </a:defRPr>
            </a:lvl6pPr>
            <a:lvl7pPr lvl="6" algn="l" rtl="0">
              <a:spcBef>
                <a:spcPts val="0"/>
              </a:spcBef>
              <a:buNone/>
              <a:defRPr sz="1100">
                <a:solidFill>
                  <a:schemeClr val="dk1"/>
                </a:solidFill>
              </a:defRPr>
            </a:lvl7pPr>
            <a:lvl8pPr lvl="7" algn="l" rtl="0">
              <a:spcBef>
                <a:spcPts val="0"/>
              </a:spcBef>
              <a:buNone/>
              <a:defRPr sz="1100">
                <a:solidFill>
                  <a:schemeClr val="dk1"/>
                </a:solidFill>
              </a:defRPr>
            </a:lvl8pPr>
            <a:lvl9pPr lvl="8" algn="l" rtl="0">
              <a:spcBef>
                <a:spcPts val="0"/>
              </a:spcBef>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587044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Century Gothic"/>
              <a:buNone/>
              <a:defRPr sz="32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 name="Shape 7"/>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90500" algn="l" rtl="0">
              <a:spcBef>
                <a:spcPts val="480"/>
              </a:spcBef>
              <a:buClr>
                <a:srgbClr val="595959"/>
              </a:buClr>
              <a:buSzPct val="100000"/>
              <a:buFont typeface="Arial"/>
              <a:buChar char="•"/>
              <a:defRPr sz="2400" b="0" i="0" u="none" strike="noStrike" cap="none">
                <a:solidFill>
                  <a:srgbClr val="595959"/>
                </a:solidFill>
                <a:latin typeface="Century Gothic"/>
                <a:ea typeface="Century Gothic"/>
                <a:cs typeface="Century Gothic"/>
                <a:sym typeface="Century Gothic"/>
              </a:defRPr>
            </a:lvl1pPr>
            <a:lvl2pPr marL="742950" marR="0" lvl="1" indent="-158750" algn="l" rtl="0">
              <a:spcBef>
                <a:spcPts val="400"/>
              </a:spcBef>
              <a:buClr>
                <a:srgbClr val="595959"/>
              </a:buClr>
              <a:buSzPct val="100000"/>
              <a:buFont typeface="Arial"/>
              <a:buChar char="–"/>
              <a:defRPr sz="2000" b="0" i="0" u="none" strike="noStrike" cap="none">
                <a:solidFill>
                  <a:srgbClr val="595959"/>
                </a:solidFill>
                <a:latin typeface="Century Gothic"/>
                <a:ea typeface="Century Gothic"/>
                <a:cs typeface="Century Gothic"/>
                <a:sym typeface="Century Gothic"/>
              </a:defRPr>
            </a:lvl2pPr>
            <a:lvl3pPr marL="1143000" marR="0" lvl="2" indent="-101600" algn="l" rtl="0">
              <a:spcBef>
                <a:spcPts val="400"/>
              </a:spcBef>
              <a:buClr>
                <a:srgbClr val="595959"/>
              </a:buClr>
              <a:buSzPct val="100000"/>
              <a:buFont typeface="Arial"/>
              <a:buChar char="•"/>
              <a:defRPr sz="2000" b="0" i="0" u="none" strike="noStrike" cap="none">
                <a:solidFill>
                  <a:srgbClr val="595959"/>
                </a:solidFill>
                <a:latin typeface="Century Gothic"/>
                <a:ea typeface="Century Gothic"/>
                <a:cs typeface="Century Gothic"/>
                <a:sym typeface="Century Gothic"/>
              </a:defRPr>
            </a:lvl3pPr>
            <a:lvl4pPr marL="1600200" marR="0" lvl="3" indent="-114300" algn="l" rtl="0">
              <a:spcBef>
                <a:spcPts val="360"/>
              </a:spcBef>
              <a:buClr>
                <a:srgbClr val="595959"/>
              </a:buClr>
              <a:buSzPct val="100000"/>
              <a:buFont typeface="Arial"/>
              <a:buChar char="–"/>
              <a:defRPr sz="1800" b="0" i="0" u="none" strike="noStrike" cap="none">
                <a:solidFill>
                  <a:srgbClr val="595959"/>
                </a:solidFill>
                <a:latin typeface="Century Gothic"/>
                <a:ea typeface="Century Gothic"/>
                <a:cs typeface="Century Gothic"/>
                <a:sym typeface="Century Gothic"/>
              </a:defRPr>
            </a:lvl4pPr>
            <a:lvl5pPr marL="2057400" marR="0" lvl="4" indent="-114300" algn="l" rtl="0">
              <a:spcBef>
                <a:spcPts val="360"/>
              </a:spcBef>
              <a:buClr>
                <a:srgbClr val="595959"/>
              </a:buClr>
              <a:buSzPct val="100000"/>
              <a:buFont typeface="Arial"/>
              <a:buChar char="»"/>
              <a:defRPr sz="1800" b="0" i="0" u="none" strike="noStrike" cap="none">
                <a:solidFill>
                  <a:srgbClr val="595959"/>
                </a:solidFill>
                <a:latin typeface="Century Gothic"/>
                <a:ea typeface="Century Gothic"/>
                <a:cs typeface="Century Gothic"/>
                <a:sym typeface="Century Gothic"/>
              </a:defRPr>
            </a:lvl5pPr>
            <a:lvl6pPr marL="2514600" marR="0" lvl="5"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6pPr>
            <a:lvl7pPr marL="2971800" marR="0" lvl="6"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7pPr>
            <a:lvl8pPr marL="3429000" marR="0" lvl="7"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8pPr>
            <a:lvl9pPr marL="3886200" marR="0" lvl="8"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9pPr>
          </a:lstStyle>
          <a:p>
            <a:endParaRPr/>
          </a:p>
        </p:txBody>
      </p:sp>
      <p:sp>
        <p:nvSpPr>
          <p:cNvPr id="8" name="Shape 8"/>
          <p:cNvSpPr txBox="1">
            <a:spLocks noGrp="1"/>
          </p:cNvSpPr>
          <p:nvPr>
            <p:ph type="sldNum" idx="12"/>
          </p:nvPr>
        </p:nvSpPr>
        <p:spPr>
          <a:xfrm>
            <a:off x="8556783" y="4749850"/>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US">
                <a:solidFill>
                  <a:schemeClr val="dk1"/>
                </a:solidFill>
              </a:rPr>
              <a:t>‹#›</a:t>
            </a:fld>
            <a:endParaRPr lang="en-US">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4" Type="http://schemas.openxmlformats.org/officeDocument/2006/relationships/hyperlink" Target="https://github.com/cncf/presentations"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image" Target="../media/image79.png"/><Relationship Id="rId18" Type="http://schemas.openxmlformats.org/officeDocument/2006/relationships/image" Target="../media/image80.png"/><Relationship Id="rId19" Type="http://schemas.openxmlformats.org/officeDocument/2006/relationships/image" Target="../media/image81.png"/><Relationship Id="rId50" Type="http://schemas.openxmlformats.org/officeDocument/2006/relationships/image" Target="../media/image96.png"/><Relationship Id="rId51" Type="http://schemas.openxmlformats.org/officeDocument/2006/relationships/image" Target="../media/image97.png"/><Relationship Id="rId52" Type="http://schemas.openxmlformats.org/officeDocument/2006/relationships/image" Target="../media/image98.png"/><Relationship Id="rId53" Type="http://schemas.openxmlformats.org/officeDocument/2006/relationships/image" Target="../media/image99.png"/><Relationship Id="rId54" Type="http://schemas.openxmlformats.org/officeDocument/2006/relationships/image" Target="../media/image100.png"/><Relationship Id="rId55" Type="http://schemas.openxmlformats.org/officeDocument/2006/relationships/image" Target="../media/image38.png"/><Relationship Id="rId56" Type="http://schemas.openxmlformats.org/officeDocument/2006/relationships/image" Target="../media/image101.png"/><Relationship Id="rId57" Type="http://schemas.openxmlformats.org/officeDocument/2006/relationships/image" Target="../media/image102.png"/><Relationship Id="rId58" Type="http://schemas.openxmlformats.org/officeDocument/2006/relationships/image" Target="../media/image103.png"/><Relationship Id="rId59" Type="http://schemas.openxmlformats.org/officeDocument/2006/relationships/image" Target="../media/image104.png"/><Relationship Id="rId40" Type="http://schemas.openxmlformats.org/officeDocument/2006/relationships/image" Target="../media/image31.png"/><Relationship Id="rId41" Type="http://schemas.openxmlformats.org/officeDocument/2006/relationships/image" Target="../media/image32.png"/><Relationship Id="rId42" Type="http://schemas.openxmlformats.org/officeDocument/2006/relationships/image" Target="../media/image33.png"/><Relationship Id="rId43" Type="http://schemas.openxmlformats.org/officeDocument/2006/relationships/image" Target="../media/image34.png"/><Relationship Id="rId44" Type="http://schemas.openxmlformats.org/officeDocument/2006/relationships/image" Target="../media/image35.png"/><Relationship Id="rId45" Type="http://schemas.openxmlformats.org/officeDocument/2006/relationships/image" Target="../media/image36.png"/><Relationship Id="rId46" Type="http://schemas.openxmlformats.org/officeDocument/2006/relationships/image" Target="../media/image92.png"/><Relationship Id="rId47" Type="http://schemas.openxmlformats.org/officeDocument/2006/relationships/image" Target="../media/image93.png"/><Relationship Id="rId48" Type="http://schemas.openxmlformats.org/officeDocument/2006/relationships/image" Target="../media/image94.png"/><Relationship Id="rId49" Type="http://schemas.openxmlformats.org/officeDocument/2006/relationships/image" Target="../media/image95.png"/><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30" Type="http://schemas.openxmlformats.org/officeDocument/2006/relationships/image" Target="../media/image20.png"/><Relationship Id="rId31" Type="http://schemas.openxmlformats.org/officeDocument/2006/relationships/image" Target="../media/image21.png"/><Relationship Id="rId32" Type="http://schemas.openxmlformats.org/officeDocument/2006/relationships/image" Target="../media/image23.png"/><Relationship Id="rId33" Type="http://schemas.openxmlformats.org/officeDocument/2006/relationships/image" Target="../media/image24.png"/><Relationship Id="rId34" Type="http://schemas.openxmlformats.org/officeDocument/2006/relationships/image" Target="../media/image25.png"/><Relationship Id="rId35" Type="http://schemas.openxmlformats.org/officeDocument/2006/relationships/image" Target="../media/image26.png"/><Relationship Id="rId36" Type="http://schemas.openxmlformats.org/officeDocument/2006/relationships/image" Target="../media/image27.png"/><Relationship Id="rId37" Type="http://schemas.openxmlformats.org/officeDocument/2006/relationships/image" Target="../media/image28.png"/><Relationship Id="rId38" Type="http://schemas.openxmlformats.org/officeDocument/2006/relationships/image" Target="../media/image29.png"/><Relationship Id="rId39" Type="http://schemas.openxmlformats.org/officeDocument/2006/relationships/image" Target="../media/image30.jpg"/><Relationship Id="rId20" Type="http://schemas.openxmlformats.org/officeDocument/2006/relationships/image" Target="../media/image82.png"/><Relationship Id="rId21" Type="http://schemas.openxmlformats.org/officeDocument/2006/relationships/image" Target="../media/image83.png"/><Relationship Id="rId22" Type="http://schemas.openxmlformats.org/officeDocument/2006/relationships/image" Target="../media/image84.png"/><Relationship Id="rId23" Type="http://schemas.openxmlformats.org/officeDocument/2006/relationships/image" Target="../media/image85.png"/><Relationship Id="rId24" Type="http://schemas.openxmlformats.org/officeDocument/2006/relationships/image" Target="../media/image86.png"/><Relationship Id="rId25" Type="http://schemas.openxmlformats.org/officeDocument/2006/relationships/image" Target="../media/image87.png"/><Relationship Id="rId26" Type="http://schemas.openxmlformats.org/officeDocument/2006/relationships/image" Target="../media/image88.png"/><Relationship Id="rId27" Type="http://schemas.openxmlformats.org/officeDocument/2006/relationships/image" Target="../media/image89.jpg"/><Relationship Id="rId28" Type="http://schemas.openxmlformats.org/officeDocument/2006/relationships/image" Target="../media/image90.png"/><Relationship Id="rId29" Type="http://schemas.openxmlformats.org/officeDocument/2006/relationships/image" Target="../media/image91.png"/><Relationship Id="rId60" Type="http://schemas.openxmlformats.org/officeDocument/2006/relationships/image" Target="../media/image105.png"/><Relationship Id="rId61" Type="http://schemas.openxmlformats.org/officeDocument/2006/relationships/image" Target="../media/image106.png"/><Relationship Id="rId10" Type="http://schemas.openxmlformats.org/officeDocument/2006/relationships/image" Target="../media/image72.png"/><Relationship Id="rId11" Type="http://schemas.openxmlformats.org/officeDocument/2006/relationships/image" Target="../media/image73.jpg"/><Relationship Id="rId12" Type="http://schemas.openxmlformats.org/officeDocument/2006/relationships/image" Target="../media/image74.png"/></Relationships>
</file>

<file path=ppt/slides/_rels/slide13.xml.rels><?xml version="1.0" encoding="UTF-8" standalone="yes"?>
<Relationships xmlns="http://schemas.openxmlformats.org/package/2006/relationships"><Relationship Id="rId13" Type="http://schemas.openxmlformats.org/officeDocument/2006/relationships/image" Target="../media/image117.png"/><Relationship Id="rId14" Type="http://schemas.openxmlformats.org/officeDocument/2006/relationships/image" Target="../media/image118.png"/><Relationship Id="rId15" Type="http://schemas.openxmlformats.org/officeDocument/2006/relationships/image" Target="../media/image119.png"/><Relationship Id="rId16" Type="http://schemas.openxmlformats.org/officeDocument/2006/relationships/image" Target="../media/image120.png"/><Relationship Id="rId17" Type="http://schemas.openxmlformats.org/officeDocument/2006/relationships/image" Target="../media/image121.png"/><Relationship Id="rId18" Type="http://schemas.openxmlformats.org/officeDocument/2006/relationships/image" Target="../media/image122.png"/><Relationship Id="rId19" Type="http://schemas.openxmlformats.org/officeDocument/2006/relationships/image" Target="../media/image123.png"/><Relationship Id="rId63" Type="http://schemas.openxmlformats.org/officeDocument/2006/relationships/image" Target="../media/image165.png"/><Relationship Id="rId64" Type="http://schemas.openxmlformats.org/officeDocument/2006/relationships/image" Target="../media/image166.png"/><Relationship Id="rId65" Type="http://schemas.openxmlformats.org/officeDocument/2006/relationships/image" Target="../media/image104.png"/><Relationship Id="rId66" Type="http://schemas.openxmlformats.org/officeDocument/2006/relationships/image" Target="../media/image105.png"/><Relationship Id="rId67" Type="http://schemas.openxmlformats.org/officeDocument/2006/relationships/image" Target="../media/image167.png"/><Relationship Id="rId50" Type="http://schemas.openxmlformats.org/officeDocument/2006/relationships/image" Target="../media/image153.png"/><Relationship Id="rId51" Type="http://schemas.openxmlformats.org/officeDocument/2006/relationships/image" Target="../media/image154.png"/><Relationship Id="rId52" Type="http://schemas.openxmlformats.org/officeDocument/2006/relationships/image" Target="../media/image155.png"/><Relationship Id="rId53" Type="http://schemas.openxmlformats.org/officeDocument/2006/relationships/image" Target="../media/image156.png"/><Relationship Id="rId54" Type="http://schemas.openxmlformats.org/officeDocument/2006/relationships/image" Target="../media/image79.png"/><Relationship Id="rId55" Type="http://schemas.openxmlformats.org/officeDocument/2006/relationships/image" Target="../media/image157.jpg"/><Relationship Id="rId56" Type="http://schemas.openxmlformats.org/officeDocument/2006/relationships/image" Target="../media/image158.png"/><Relationship Id="rId57" Type="http://schemas.openxmlformats.org/officeDocument/2006/relationships/image" Target="../media/image159.png"/><Relationship Id="rId58" Type="http://schemas.openxmlformats.org/officeDocument/2006/relationships/image" Target="../media/image160.png"/><Relationship Id="rId59" Type="http://schemas.openxmlformats.org/officeDocument/2006/relationships/image" Target="../media/image161.png"/><Relationship Id="rId40" Type="http://schemas.openxmlformats.org/officeDocument/2006/relationships/image" Target="../media/image143.png"/><Relationship Id="rId41" Type="http://schemas.openxmlformats.org/officeDocument/2006/relationships/image" Target="../media/image144.png"/><Relationship Id="rId42" Type="http://schemas.openxmlformats.org/officeDocument/2006/relationships/image" Target="../media/image145.png"/><Relationship Id="rId43" Type="http://schemas.openxmlformats.org/officeDocument/2006/relationships/image" Target="../media/image146.png"/><Relationship Id="rId44" Type="http://schemas.openxmlformats.org/officeDocument/2006/relationships/image" Target="../media/image147.png"/><Relationship Id="rId45" Type="http://schemas.openxmlformats.org/officeDocument/2006/relationships/image" Target="../media/image148.png"/><Relationship Id="rId46" Type="http://schemas.openxmlformats.org/officeDocument/2006/relationships/image" Target="../media/image149.png"/><Relationship Id="rId47" Type="http://schemas.openxmlformats.org/officeDocument/2006/relationships/image" Target="../media/image150.png"/><Relationship Id="rId48" Type="http://schemas.openxmlformats.org/officeDocument/2006/relationships/image" Target="../media/image151.png"/><Relationship Id="rId49" Type="http://schemas.openxmlformats.org/officeDocument/2006/relationships/image" Target="../media/image152.png"/><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8" Type="http://schemas.openxmlformats.org/officeDocument/2006/relationships/image" Target="../media/image112.png"/><Relationship Id="rId9" Type="http://schemas.openxmlformats.org/officeDocument/2006/relationships/image" Target="../media/image113.png"/><Relationship Id="rId30" Type="http://schemas.openxmlformats.org/officeDocument/2006/relationships/image" Target="../media/image134.png"/><Relationship Id="rId31" Type="http://schemas.openxmlformats.org/officeDocument/2006/relationships/image" Target="../media/image135.png"/><Relationship Id="rId32" Type="http://schemas.openxmlformats.org/officeDocument/2006/relationships/image" Target="../media/image136.png"/><Relationship Id="rId33" Type="http://schemas.openxmlformats.org/officeDocument/2006/relationships/image" Target="../media/image80.png"/><Relationship Id="rId34" Type="http://schemas.openxmlformats.org/officeDocument/2006/relationships/image" Target="../media/image137.png"/><Relationship Id="rId35" Type="http://schemas.openxmlformats.org/officeDocument/2006/relationships/image" Target="../media/image138.jpg"/><Relationship Id="rId36" Type="http://schemas.openxmlformats.org/officeDocument/2006/relationships/image" Target="../media/image139.jpg"/><Relationship Id="rId37" Type="http://schemas.openxmlformats.org/officeDocument/2006/relationships/image" Target="../media/image140.png"/><Relationship Id="rId38" Type="http://schemas.openxmlformats.org/officeDocument/2006/relationships/image" Target="../media/image141.png"/><Relationship Id="rId39" Type="http://schemas.openxmlformats.org/officeDocument/2006/relationships/image" Target="../media/image142.png"/><Relationship Id="rId20" Type="http://schemas.openxmlformats.org/officeDocument/2006/relationships/image" Target="../media/image124.png"/><Relationship Id="rId21" Type="http://schemas.openxmlformats.org/officeDocument/2006/relationships/image" Target="../media/image125.png"/><Relationship Id="rId22" Type="http://schemas.openxmlformats.org/officeDocument/2006/relationships/image" Target="../media/image126.png"/><Relationship Id="rId23" Type="http://schemas.openxmlformats.org/officeDocument/2006/relationships/image" Target="../media/image127.png"/><Relationship Id="rId24" Type="http://schemas.openxmlformats.org/officeDocument/2006/relationships/image" Target="../media/image128.png"/><Relationship Id="rId25" Type="http://schemas.openxmlformats.org/officeDocument/2006/relationships/image" Target="../media/image129.png"/><Relationship Id="rId26" Type="http://schemas.openxmlformats.org/officeDocument/2006/relationships/image" Target="../media/image130.jpg"/><Relationship Id="rId27" Type="http://schemas.openxmlformats.org/officeDocument/2006/relationships/image" Target="../media/image131.png"/><Relationship Id="rId28" Type="http://schemas.openxmlformats.org/officeDocument/2006/relationships/image" Target="../media/image132.png"/><Relationship Id="rId29" Type="http://schemas.openxmlformats.org/officeDocument/2006/relationships/image" Target="../media/image133.png"/><Relationship Id="rId60" Type="http://schemas.openxmlformats.org/officeDocument/2006/relationships/image" Target="../media/image162.png"/><Relationship Id="rId61" Type="http://schemas.openxmlformats.org/officeDocument/2006/relationships/image" Target="../media/image163.png"/><Relationship Id="rId62" Type="http://schemas.openxmlformats.org/officeDocument/2006/relationships/image" Target="../media/image164.png"/><Relationship Id="rId10" Type="http://schemas.openxmlformats.org/officeDocument/2006/relationships/image" Target="../media/image114.png"/><Relationship Id="rId11" Type="http://schemas.openxmlformats.org/officeDocument/2006/relationships/image" Target="../media/image115.png"/><Relationship Id="rId12" Type="http://schemas.openxmlformats.org/officeDocument/2006/relationships/image" Target="../media/image116.png"/></Relationships>
</file>

<file path=ppt/slides/_rels/slide14.xml.rels><?xml version="1.0" encoding="UTF-8" standalone="yes"?>
<Relationships xmlns="http://schemas.openxmlformats.org/package/2006/relationships"><Relationship Id="rId13" Type="http://schemas.openxmlformats.org/officeDocument/2006/relationships/image" Target="../media/image178.png"/><Relationship Id="rId14" Type="http://schemas.openxmlformats.org/officeDocument/2006/relationships/image" Target="../media/image179.png"/><Relationship Id="rId15" Type="http://schemas.openxmlformats.org/officeDocument/2006/relationships/image" Target="../media/image180.png"/><Relationship Id="rId16" Type="http://schemas.openxmlformats.org/officeDocument/2006/relationships/image" Target="../media/image181.png"/><Relationship Id="rId17" Type="http://schemas.openxmlformats.org/officeDocument/2006/relationships/image" Target="../media/image182.png"/><Relationship Id="rId18" Type="http://schemas.openxmlformats.org/officeDocument/2006/relationships/image" Target="../media/image183.png"/><Relationship Id="rId19" Type="http://schemas.openxmlformats.org/officeDocument/2006/relationships/image" Target="../media/image184.png"/><Relationship Id="rId63" Type="http://schemas.openxmlformats.org/officeDocument/2006/relationships/image" Target="../media/image103.png"/><Relationship Id="rId64" Type="http://schemas.openxmlformats.org/officeDocument/2006/relationships/image" Target="../media/image225.png"/><Relationship Id="rId50" Type="http://schemas.openxmlformats.org/officeDocument/2006/relationships/image" Target="../media/image212.png"/><Relationship Id="rId51" Type="http://schemas.openxmlformats.org/officeDocument/2006/relationships/image" Target="../media/image213.png"/><Relationship Id="rId52" Type="http://schemas.openxmlformats.org/officeDocument/2006/relationships/image" Target="../media/image214.png"/><Relationship Id="rId53" Type="http://schemas.openxmlformats.org/officeDocument/2006/relationships/image" Target="../media/image215.png"/><Relationship Id="rId54" Type="http://schemas.openxmlformats.org/officeDocument/2006/relationships/image" Target="../media/image216.png"/><Relationship Id="rId55" Type="http://schemas.openxmlformats.org/officeDocument/2006/relationships/image" Target="../media/image217.png"/><Relationship Id="rId56" Type="http://schemas.openxmlformats.org/officeDocument/2006/relationships/image" Target="../media/image218.png"/><Relationship Id="rId57" Type="http://schemas.openxmlformats.org/officeDocument/2006/relationships/image" Target="../media/image219.png"/><Relationship Id="rId58" Type="http://schemas.openxmlformats.org/officeDocument/2006/relationships/image" Target="../media/image220.png"/><Relationship Id="rId59" Type="http://schemas.openxmlformats.org/officeDocument/2006/relationships/image" Target="../media/image221.png"/><Relationship Id="rId40" Type="http://schemas.openxmlformats.org/officeDocument/2006/relationships/image" Target="../media/image203.png"/><Relationship Id="rId41" Type="http://schemas.openxmlformats.org/officeDocument/2006/relationships/image" Target="../media/image204.png"/><Relationship Id="rId42" Type="http://schemas.openxmlformats.org/officeDocument/2006/relationships/image" Target="../media/image205.png"/><Relationship Id="rId43" Type="http://schemas.openxmlformats.org/officeDocument/2006/relationships/image" Target="../media/image206.png"/><Relationship Id="rId44" Type="http://schemas.openxmlformats.org/officeDocument/2006/relationships/image" Target="../media/image207.png"/><Relationship Id="rId45" Type="http://schemas.openxmlformats.org/officeDocument/2006/relationships/image" Target="../media/image88.png"/><Relationship Id="rId46" Type="http://schemas.openxmlformats.org/officeDocument/2006/relationships/image" Target="../media/image208.png"/><Relationship Id="rId47" Type="http://schemas.openxmlformats.org/officeDocument/2006/relationships/image" Target="../media/image209.jpg"/><Relationship Id="rId48" Type="http://schemas.openxmlformats.org/officeDocument/2006/relationships/image" Target="../media/image210.png"/><Relationship Id="rId49" Type="http://schemas.openxmlformats.org/officeDocument/2006/relationships/image" Target="../media/image211.png"/><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image" Target="../media/image170.png"/><Relationship Id="rId6" Type="http://schemas.openxmlformats.org/officeDocument/2006/relationships/image" Target="../media/image171.png"/><Relationship Id="rId7" Type="http://schemas.openxmlformats.org/officeDocument/2006/relationships/image" Target="../media/image172.png"/><Relationship Id="rId8" Type="http://schemas.openxmlformats.org/officeDocument/2006/relationships/image" Target="../media/image173.png"/><Relationship Id="rId9" Type="http://schemas.openxmlformats.org/officeDocument/2006/relationships/image" Target="../media/image174.png"/><Relationship Id="rId30" Type="http://schemas.openxmlformats.org/officeDocument/2006/relationships/image" Target="../media/image84.png"/><Relationship Id="rId31" Type="http://schemas.openxmlformats.org/officeDocument/2006/relationships/image" Target="../media/image194.png"/><Relationship Id="rId32" Type="http://schemas.openxmlformats.org/officeDocument/2006/relationships/image" Target="../media/image195.jpg"/><Relationship Id="rId33" Type="http://schemas.openxmlformats.org/officeDocument/2006/relationships/image" Target="../media/image196.png"/><Relationship Id="rId34" Type="http://schemas.openxmlformats.org/officeDocument/2006/relationships/image" Target="../media/image197.png"/><Relationship Id="rId35" Type="http://schemas.openxmlformats.org/officeDocument/2006/relationships/image" Target="../media/image198.jpg"/><Relationship Id="rId36" Type="http://schemas.openxmlformats.org/officeDocument/2006/relationships/image" Target="../media/image199.png"/><Relationship Id="rId37" Type="http://schemas.openxmlformats.org/officeDocument/2006/relationships/image" Target="../media/image200.png"/><Relationship Id="rId38" Type="http://schemas.openxmlformats.org/officeDocument/2006/relationships/image" Target="../media/image201.png"/><Relationship Id="rId39" Type="http://schemas.openxmlformats.org/officeDocument/2006/relationships/image" Target="../media/image202.png"/><Relationship Id="rId20" Type="http://schemas.openxmlformats.org/officeDocument/2006/relationships/image" Target="../media/image185.png"/><Relationship Id="rId21" Type="http://schemas.openxmlformats.org/officeDocument/2006/relationships/image" Target="../media/image186.png"/><Relationship Id="rId22" Type="http://schemas.openxmlformats.org/officeDocument/2006/relationships/image" Target="../media/image187.png"/><Relationship Id="rId23" Type="http://schemas.openxmlformats.org/officeDocument/2006/relationships/image" Target="../media/image188.png"/><Relationship Id="rId24" Type="http://schemas.openxmlformats.org/officeDocument/2006/relationships/image" Target="../media/image189.png"/><Relationship Id="rId25" Type="http://schemas.openxmlformats.org/officeDocument/2006/relationships/image" Target="../media/image83.png"/><Relationship Id="rId26" Type="http://schemas.openxmlformats.org/officeDocument/2006/relationships/image" Target="../media/image190.png"/><Relationship Id="rId27" Type="http://schemas.openxmlformats.org/officeDocument/2006/relationships/image" Target="../media/image191.png"/><Relationship Id="rId28" Type="http://schemas.openxmlformats.org/officeDocument/2006/relationships/image" Target="../media/image192.png"/><Relationship Id="rId29" Type="http://schemas.openxmlformats.org/officeDocument/2006/relationships/image" Target="../media/image193.png"/><Relationship Id="rId60" Type="http://schemas.openxmlformats.org/officeDocument/2006/relationships/image" Target="../media/image222.png"/><Relationship Id="rId61" Type="http://schemas.openxmlformats.org/officeDocument/2006/relationships/image" Target="../media/image223.png"/><Relationship Id="rId62" Type="http://schemas.openxmlformats.org/officeDocument/2006/relationships/image" Target="../media/image224.png"/><Relationship Id="rId10" Type="http://schemas.openxmlformats.org/officeDocument/2006/relationships/image" Target="../media/image175.png"/><Relationship Id="rId11" Type="http://schemas.openxmlformats.org/officeDocument/2006/relationships/image" Target="../media/image176.png"/><Relationship Id="rId12" Type="http://schemas.openxmlformats.org/officeDocument/2006/relationships/image" Target="../media/image177.png"/></Relationships>
</file>

<file path=ppt/slides/_rels/slide15.xml.rels><?xml version="1.0" encoding="UTF-8" standalone="yes"?>
<Relationships xmlns="http://schemas.openxmlformats.org/package/2006/relationships"><Relationship Id="rId9" Type="http://schemas.openxmlformats.org/officeDocument/2006/relationships/image" Target="../media/image82.png"/><Relationship Id="rId20" Type="http://schemas.openxmlformats.org/officeDocument/2006/relationships/image" Target="../media/image219.png"/><Relationship Id="rId21" Type="http://schemas.openxmlformats.org/officeDocument/2006/relationships/image" Target="../media/image144.png"/><Relationship Id="rId22" Type="http://schemas.openxmlformats.org/officeDocument/2006/relationships/image" Target="../media/image209.jpg"/><Relationship Id="rId23" Type="http://schemas.openxmlformats.org/officeDocument/2006/relationships/image" Target="../media/image158.png"/><Relationship Id="rId24" Type="http://schemas.openxmlformats.org/officeDocument/2006/relationships/image" Target="../media/image228.jpg"/><Relationship Id="rId10" Type="http://schemas.openxmlformats.org/officeDocument/2006/relationships/image" Target="../media/image134.png"/><Relationship Id="rId11" Type="http://schemas.openxmlformats.org/officeDocument/2006/relationships/image" Target="../media/image189.png"/><Relationship Id="rId12" Type="http://schemas.openxmlformats.org/officeDocument/2006/relationships/image" Target="../media/image108.png"/><Relationship Id="rId13" Type="http://schemas.openxmlformats.org/officeDocument/2006/relationships/image" Target="../media/image112.png"/><Relationship Id="rId14" Type="http://schemas.openxmlformats.org/officeDocument/2006/relationships/image" Target="../media/image149.png"/><Relationship Id="rId15" Type="http://schemas.openxmlformats.org/officeDocument/2006/relationships/image" Target="../media/image172.png"/><Relationship Id="rId16" Type="http://schemas.openxmlformats.org/officeDocument/2006/relationships/image" Target="../media/image131.png"/><Relationship Id="rId17" Type="http://schemas.openxmlformats.org/officeDocument/2006/relationships/image" Target="../media/image160.png"/><Relationship Id="rId18" Type="http://schemas.openxmlformats.org/officeDocument/2006/relationships/image" Target="../media/image162.png"/><Relationship Id="rId19" Type="http://schemas.openxmlformats.org/officeDocument/2006/relationships/image" Target="../media/image139.jp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6.png"/><Relationship Id="rId4" Type="http://schemas.openxmlformats.org/officeDocument/2006/relationships/image" Target="../media/image227.png"/><Relationship Id="rId5" Type="http://schemas.openxmlformats.org/officeDocument/2006/relationships/image" Target="../media/image102.png"/><Relationship Id="rId6" Type="http://schemas.openxmlformats.org/officeDocument/2006/relationships/image" Target="../media/image28.png"/><Relationship Id="rId7" Type="http://schemas.openxmlformats.org/officeDocument/2006/relationships/image" Target="../media/image91.png"/><Relationship Id="rId8" Type="http://schemas.openxmlformats.org/officeDocument/2006/relationships/image" Target="../media/image7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23" Type="http://schemas.openxmlformats.org/officeDocument/2006/relationships/image" Target="../media/image26.png"/><Relationship Id="rId24" Type="http://schemas.openxmlformats.org/officeDocument/2006/relationships/image" Target="../media/image27.png"/><Relationship Id="rId25" Type="http://schemas.openxmlformats.org/officeDocument/2006/relationships/image" Target="../media/image28.png"/><Relationship Id="rId26" Type="http://schemas.openxmlformats.org/officeDocument/2006/relationships/image" Target="../media/image29.png"/><Relationship Id="rId27" Type="http://schemas.openxmlformats.org/officeDocument/2006/relationships/image" Target="../media/image30.jpg"/><Relationship Id="rId28" Type="http://schemas.openxmlformats.org/officeDocument/2006/relationships/image" Target="../media/image31.png"/><Relationship Id="rId29" Type="http://schemas.openxmlformats.org/officeDocument/2006/relationships/image" Target="../media/image32.png"/><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30" Type="http://schemas.openxmlformats.org/officeDocument/2006/relationships/image" Target="../media/image33.png"/><Relationship Id="rId31" Type="http://schemas.openxmlformats.org/officeDocument/2006/relationships/image" Target="../media/image34.png"/><Relationship Id="rId32" Type="http://schemas.openxmlformats.org/officeDocument/2006/relationships/image" Target="../media/image35.png"/><Relationship Id="rId9"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33" Type="http://schemas.openxmlformats.org/officeDocument/2006/relationships/image" Target="../media/image36.png"/><Relationship Id="rId34" Type="http://schemas.openxmlformats.org/officeDocument/2006/relationships/image" Target="../media/image37.png"/><Relationship Id="rId35" Type="http://schemas.openxmlformats.org/officeDocument/2006/relationships/image" Target="../media/image38.pn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4" Type="http://schemas.openxmlformats.org/officeDocument/2006/relationships/image" Target="../media/image229.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46" Type="http://schemas.openxmlformats.org/officeDocument/2006/relationships/image" Target="../media/image160.png"/><Relationship Id="rId47" Type="http://schemas.openxmlformats.org/officeDocument/2006/relationships/image" Target="../media/image162.png"/><Relationship Id="rId48" Type="http://schemas.openxmlformats.org/officeDocument/2006/relationships/image" Target="../media/image219.png"/><Relationship Id="rId49" Type="http://schemas.openxmlformats.org/officeDocument/2006/relationships/image" Target="../media/image222.png"/><Relationship Id="rId20" Type="http://schemas.openxmlformats.org/officeDocument/2006/relationships/image" Target="../media/image247.png"/><Relationship Id="rId21" Type="http://schemas.openxmlformats.org/officeDocument/2006/relationships/image" Target="../media/image248.png"/><Relationship Id="rId22" Type="http://schemas.openxmlformats.org/officeDocument/2006/relationships/image" Target="../media/image249.png"/><Relationship Id="rId23" Type="http://schemas.openxmlformats.org/officeDocument/2006/relationships/image" Target="../media/image250.png"/><Relationship Id="rId24" Type="http://schemas.openxmlformats.org/officeDocument/2006/relationships/image" Target="../media/image251.png"/><Relationship Id="rId25" Type="http://schemas.openxmlformats.org/officeDocument/2006/relationships/image" Target="../media/image252.png"/><Relationship Id="rId26" Type="http://schemas.openxmlformats.org/officeDocument/2006/relationships/image" Target="../media/image253.png"/><Relationship Id="rId27" Type="http://schemas.openxmlformats.org/officeDocument/2006/relationships/image" Target="../media/image254.png"/><Relationship Id="rId28" Type="http://schemas.openxmlformats.org/officeDocument/2006/relationships/image" Target="../media/image212.png"/><Relationship Id="rId29" Type="http://schemas.openxmlformats.org/officeDocument/2006/relationships/image" Target="../media/image255.png"/><Relationship Id="rId50" Type="http://schemas.openxmlformats.org/officeDocument/2006/relationships/image" Target="../media/image102.png"/><Relationship Id="rId51"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0.png"/><Relationship Id="rId4" Type="http://schemas.openxmlformats.org/officeDocument/2006/relationships/image" Target="../media/image231.png"/><Relationship Id="rId5" Type="http://schemas.openxmlformats.org/officeDocument/2006/relationships/image" Target="../media/image232.png"/><Relationship Id="rId30" Type="http://schemas.openxmlformats.org/officeDocument/2006/relationships/image" Target="../media/image36.png"/><Relationship Id="rId31" Type="http://schemas.openxmlformats.org/officeDocument/2006/relationships/image" Target="../media/image256.png"/><Relationship Id="rId32" Type="http://schemas.openxmlformats.org/officeDocument/2006/relationships/image" Target="../media/image257.png"/><Relationship Id="rId9" Type="http://schemas.openxmlformats.org/officeDocument/2006/relationships/image" Target="../media/image236.png"/><Relationship Id="rId6" Type="http://schemas.openxmlformats.org/officeDocument/2006/relationships/image" Target="../media/image233.png"/><Relationship Id="rId7" Type="http://schemas.openxmlformats.org/officeDocument/2006/relationships/image" Target="../media/image234.png"/><Relationship Id="rId8" Type="http://schemas.openxmlformats.org/officeDocument/2006/relationships/image" Target="../media/image235.png"/><Relationship Id="rId33" Type="http://schemas.openxmlformats.org/officeDocument/2006/relationships/image" Target="../media/image258.png"/><Relationship Id="rId34" Type="http://schemas.openxmlformats.org/officeDocument/2006/relationships/image" Target="../media/image259.png"/><Relationship Id="rId35" Type="http://schemas.openxmlformats.org/officeDocument/2006/relationships/image" Target="../media/image260.png"/><Relationship Id="rId36" Type="http://schemas.openxmlformats.org/officeDocument/2006/relationships/image" Target="../media/image261.png"/><Relationship Id="rId10" Type="http://schemas.openxmlformats.org/officeDocument/2006/relationships/image" Target="../media/image237.png"/><Relationship Id="rId11" Type="http://schemas.openxmlformats.org/officeDocument/2006/relationships/image" Target="../media/image238.png"/><Relationship Id="rId12" Type="http://schemas.openxmlformats.org/officeDocument/2006/relationships/image" Target="../media/image239.png"/><Relationship Id="rId13" Type="http://schemas.openxmlformats.org/officeDocument/2006/relationships/image" Target="../media/image240.png"/><Relationship Id="rId14" Type="http://schemas.openxmlformats.org/officeDocument/2006/relationships/image" Target="../media/image241.png"/><Relationship Id="rId15" Type="http://schemas.openxmlformats.org/officeDocument/2006/relationships/image" Target="../media/image242.png"/><Relationship Id="rId16" Type="http://schemas.openxmlformats.org/officeDocument/2006/relationships/image" Target="../media/image243.png"/><Relationship Id="rId17" Type="http://schemas.openxmlformats.org/officeDocument/2006/relationships/image" Target="../media/image244.png"/><Relationship Id="rId18" Type="http://schemas.openxmlformats.org/officeDocument/2006/relationships/image" Target="../media/image245.png"/><Relationship Id="rId19" Type="http://schemas.openxmlformats.org/officeDocument/2006/relationships/image" Target="../media/image246.png"/><Relationship Id="rId37" Type="http://schemas.openxmlformats.org/officeDocument/2006/relationships/image" Target="../media/image262.png"/><Relationship Id="rId38" Type="http://schemas.openxmlformats.org/officeDocument/2006/relationships/image" Target="../media/image263.png"/><Relationship Id="rId39" Type="http://schemas.openxmlformats.org/officeDocument/2006/relationships/image" Target="../media/image264.png"/><Relationship Id="rId40" Type="http://schemas.openxmlformats.org/officeDocument/2006/relationships/image" Target="../media/image265.png"/><Relationship Id="rId41" Type="http://schemas.openxmlformats.org/officeDocument/2006/relationships/image" Target="../media/image266.png"/><Relationship Id="rId42" Type="http://schemas.openxmlformats.org/officeDocument/2006/relationships/image" Target="../media/image144.png"/><Relationship Id="rId43" Type="http://schemas.openxmlformats.org/officeDocument/2006/relationships/image" Target="../media/image150.png"/><Relationship Id="rId44" Type="http://schemas.openxmlformats.org/officeDocument/2006/relationships/image" Target="../media/image158.png"/><Relationship Id="rId45"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4" Type="http://schemas.openxmlformats.org/officeDocument/2006/relationships/hyperlink" Target="https://training.linuxfoundation.org/linux-courses/system-administration-training/kubernetes-fundamentals" TargetMode="External"/><Relationship Id="rId5" Type="http://schemas.openxmlformats.org/officeDocument/2006/relationships/hyperlink" Target="https://www.cncf.io/certification/training/"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expert/" TargetMode="External"/><Relationship Id="rId4" Type="http://schemas.openxmlformats.org/officeDocument/2006/relationships/image" Target="../media/image26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4" Type="http://schemas.openxmlformats.org/officeDocument/2006/relationships/hyperlink" Target="https://www.cncf.io/certification/kcsp/" TargetMode="External"/><Relationship Id="rId5" Type="http://schemas.openxmlformats.org/officeDocument/2006/relationships/image" Target="../media/image26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0" Type="http://schemas.openxmlformats.org/officeDocument/2006/relationships/image" Target="../media/image285.png"/><Relationship Id="rId21" Type="http://schemas.openxmlformats.org/officeDocument/2006/relationships/image" Target="../media/image286.png"/><Relationship Id="rId22" Type="http://schemas.openxmlformats.org/officeDocument/2006/relationships/image" Target="../media/image287.png"/><Relationship Id="rId23" Type="http://schemas.openxmlformats.org/officeDocument/2006/relationships/image" Target="../media/image170.png"/><Relationship Id="rId24" Type="http://schemas.openxmlformats.org/officeDocument/2006/relationships/image" Target="../media/image288.png"/><Relationship Id="rId25" Type="http://schemas.openxmlformats.org/officeDocument/2006/relationships/image" Target="../media/image255.png"/><Relationship Id="rId26" Type="http://schemas.openxmlformats.org/officeDocument/2006/relationships/image" Target="../media/image257.png"/><Relationship Id="rId27" Type="http://schemas.openxmlformats.org/officeDocument/2006/relationships/image" Target="../media/image249.png"/><Relationship Id="rId28" Type="http://schemas.openxmlformats.org/officeDocument/2006/relationships/image" Target="../media/image289.png"/><Relationship Id="rId29" Type="http://schemas.openxmlformats.org/officeDocument/2006/relationships/image" Target="../media/image290.png"/><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69.png"/><Relationship Id="rId4" Type="http://schemas.openxmlformats.org/officeDocument/2006/relationships/image" Target="../media/image270.png"/><Relationship Id="rId5" Type="http://schemas.openxmlformats.org/officeDocument/2006/relationships/image" Target="../media/image271.png"/><Relationship Id="rId30" Type="http://schemas.openxmlformats.org/officeDocument/2006/relationships/image" Target="../media/image291.png"/><Relationship Id="rId31" Type="http://schemas.openxmlformats.org/officeDocument/2006/relationships/image" Target="../media/image264.png"/><Relationship Id="rId32" Type="http://schemas.openxmlformats.org/officeDocument/2006/relationships/image" Target="../media/image292.png"/><Relationship Id="rId9" Type="http://schemas.openxmlformats.org/officeDocument/2006/relationships/image" Target="../media/image275.png"/><Relationship Id="rId6" Type="http://schemas.openxmlformats.org/officeDocument/2006/relationships/image" Target="../media/image272.png"/><Relationship Id="rId7" Type="http://schemas.openxmlformats.org/officeDocument/2006/relationships/image" Target="../media/image273.png"/><Relationship Id="rId8" Type="http://schemas.openxmlformats.org/officeDocument/2006/relationships/image" Target="../media/image274.png"/><Relationship Id="rId33" Type="http://schemas.openxmlformats.org/officeDocument/2006/relationships/image" Target="../media/image167.png"/><Relationship Id="rId10" Type="http://schemas.openxmlformats.org/officeDocument/2006/relationships/image" Target="../media/image276.png"/><Relationship Id="rId11" Type="http://schemas.openxmlformats.org/officeDocument/2006/relationships/image" Target="../media/image265.png"/><Relationship Id="rId12" Type="http://schemas.openxmlformats.org/officeDocument/2006/relationships/image" Target="../media/image277.png"/><Relationship Id="rId13" Type="http://schemas.openxmlformats.org/officeDocument/2006/relationships/image" Target="../media/image278.png"/><Relationship Id="rId14" Type="http://schemas.openxmlformats.org/officeDocument/2006/relationships/image" Target="../media/image279.png"/><Relationship Id="rId15" Type="http://schemas.openxmlformats.org/officeDocument/2006/relationships/image" Target="../media/image280.png"/><Relationship Id="rId16" Type="http://schemas.openxmlformats.org/officeDocument/2006/relationships/image" Target="../media/image281.png"/><Relationship Id="rId17" Type="http://schemas.openxmlformats.org/officeDocument/2006/relationships/image" Target="../media/image282.png"/><Relationship Id="rId18" Type="http://schemas.openxmlformats.org/officeDocument/2006/relationships/image" Target="../media/image283.png"/><Relationship Id="rId19" Type="http://schemas.openxmlformats.org/officeDocument/2006/relationships/image" Target="../media/image284.png"/></Relationships>
</file>

<file path=ppt/slides/_rels/slide29.xml.rels><?xml version="1.0" encoding="UTF-8" standalone="yes"?>
<Relationships xmlns="http://schemas.openxmlformats.org/package/2006/relationships"><Relationship Id="rId3" Type="http://schemas.openxmlformats.org/officeDocument/2006/relationships/hyperlink" Target="http://events.linuxfoundation.org/events/kubecon-and-cloudnativecon-europe" TargetMode="External"/><Relationship Id="rId4" Type="http://schemas.openxmlformats.org/officeDocument/2006/relationships/hyperlink" Target="http://events.linuxfoundation.org/events/kubecon-and-cloudnativecon-north-america/sponsors/2018sponsorships" TargetMode="External"/><Relationship Id="rId5" Type="http://schemas.openxmlformats.org/officeDocument/2006/relationships/image" Target="../media/image293.png"/><Relationship Id="rId6" Type="http://schemas.openxmlformats.org/officeDocument/2006/relationships/image" Target="../media/image294.png"/><Relationship Id="rId7" Type="http://schemas.openxmlformats.org/officeDocument/2006/relationships/image" Target="../media/image29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9.png"/><Relationship Id="rId14" Type="http://schemas.openxmlformats.org/officeDocument/2006/relationships/image" Target="../media/image50.png"/><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9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97.png"/></Relationships>
</file>

<file path=ppt/slides/_rels/slide32.xml.rels><?xml version="1.0" encoding="UTF-8" standalone="yes"?>
<Relationships xmlns="http://schemas.openxmlformats.org/package/2006/relationships"><Relationship Id="rId3" Type="http://schemas.openxmlformats.org/officeDocument/2006/relationships/hyperlink" Target="https://cncf.io/join" TargetMode="External"/><Relationship Id="rId4" Type="http://schemas.openxmlformats.org/officeDocument/2006/relationships/hyperlink" Target="mailto:info@cncf.io" TargetMode="External"/><Relationship Id="rId5" Type="http://schemas.openxmlformats.org/officeDocument/2006/relationships/hyperlink" Target="mailto:pr@cncf.io" TargetMode="External"/><Relationship Id="rId6" Type="http://schemas.openxmlformats.org/officeDocument/2006/relationships/hyperlink" Target="mailto:sponsor@cncf.io" TargetMode="External"/><Relationship Id="rId7" Type="http://schemas.openxmlformats.org/officeDocument/2006/relationships/hyperlink" Target="mailto:memberships@cncf.io"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298.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299.png"/><Relationship Id="rId4" Type="http://schemas.openxmlformats.org/officeDocument/2006/relationships/image" Target="../media/image56.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61.pn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300.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301.png"/><Relationship Id="rId7" Type="http://schemas.openxmlformats.org/officeDocument/2006/relationships/image" Target="../media/image60.png"/><Relationship Id="rId8"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1" Type="http://schemas.openxmlformats.org/officeDocument/2006/relationships/image" Target="../media/image59.png"/><Relationship Id="rId12" Type="http://schemas.openxmlformats.org/officeDocument/2006/relationships/image" Target="../media/image60.png"/><Relationship Id="rId13"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jp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s>
</file>

<file path=ppt/slides/_rels/slide40.xml.rels><?xml version="1.0" encoding="UTF-8" standalone="yes"?>
<Relationships xmlns="http://schemas.openxmlformats.org/package/2006/relationships"><Relationship Id="rId3" Type="http://schemas.openxmlformats.org/officeDocument/2006/relationships/image" Target="../media/image302.png"/><Relationship Id="rId4" Type="http://schemas.openxmlformats.org/officeDocument/2006/relationships/image" Target="../media/image53.jp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60.png"/><Relationship Id="rId9"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g"/><Relationship Id="rId4" Type="http://schemas.openxmlformats.org/officeDocument/2006/relationships/image" Target="../media/image30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60.png"/><Relationship Id="rId10"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1" Type="http://schemas.openxmlformats.org/officeDocument/2006/relationships/image" Target="../media/image59.png"/><Relationship Id="rId12" Type="http://schemas.openxmlformats.org/officeDocument/2006/relationships/image" Target="../media/image60.png"/><Relationship Id="rId13"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jp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04.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0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0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30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08.png"/></Relationships>
</file>

<file path=ppt/slides/_rels/slide51.xml.rels><?xml version="1.0" encoding="UTF-8" standalone="yes"?>
<Relationships xmlns="http://schemas.openxmlformats.org/package/2006/relationships"><Relationship Id="rId3" Type="http://schemas.openxmlformats.org/officeDocument/2006/relationships/hyperlink" Target="mailto:dan@linuxfoundation.org" TargetMode="External"/><Relationship Id="rId4" Type="http://schemas.openxmlformats.org/officeDocument/2006/relationships/hyperlink" Target="https://twitter.com/dankohn1" TargetMode="External"/><Relationship Id="rId5" Type="http://schemas.openxmlformats.org/officeDocument/2006/relationships/hyperlink" Target="https://github.com/cncf/presentations" TargetMode="External"/><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pro/cncf/" TargetMode="External"/><Relationship Id="rId4" Type="http://schemas.openxmlformats.org/officeDocument/2006/relationships/hyperlink" Target="https://github.com/cncf/demo" TargetMode="External"/><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3.png"/></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hyperlink" Target="https://www.cncf.io/blog/2017/06/05/30-highest-velocity-open-source-projects" TargetMode="External"/><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ctrTitle"/>
          </p:nvPr>
        </p:nvSpPr>
        <p:spPr>
          <a:xfrm>
            <a:off x="266262" y="1434913"/>
            <a:ext cx="4867800" cy="13962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en-US" sz="4000" b="0" i="0" u="none" strike="noStrike" cap="none" dirty="0">
                <a:solidFill>
                  <a:srgbClr val="446CA9"/>
                </a:solidFill>
                <a:latin typeface="Century Gothic"/>
                <a:ea typeface="Century Gothic"/>
                <a:cs typeface="Century Gothic"/>
                <a:sym typeface="Century Gothic"/>
              </a:rPr>
              <a:t>CNCF </a:t>
            </a:r>
            <a:r>
              <a:rPr lang="zh-CN" altLang="en-US" sz="4000" b="0" i="0" u="none" strike="noStrike" cap="none" dirty="0" smtClean="0">
                <a:solidFill>
                  <a:srgbClr val="446CA9"/>
                </a:solidFill>
                <a:latin typeface="Century Gothic"/>
                <a:ea typeface="Century Gothic"/>
                <a:cs typeface="Century Gothic"/>
                <a:sym typeface="Century Gothic"/>
              </a:rPr>
              <a:t>介绍</a:t>
            </a:r>
            <a:endParaRPr lang="en-US" sz="4000" b="0" i="0" u="none" strike="noStrike" cap="none" dirty="0">
              <a:solidFill>
                <a:srgbClr val="446CA9"/>
              </a:solidFill>
              <a:latin typeface="Century Gothic"/>
              <a:ea typeface="Century Gothic"/>
              <a:cs typeface="Century Gothic"/>
              <a:sym typeface="Century Gothic"/>
            </a:endParaRPr>
          </a:p>
        </p:txBody>
      </p:sp>
      <p:sp>
        <p:nvSpPr>
          <p:cNvPr id="45" name="Shape 45"/>
          <p:cNvSpPr txBox="1">
            <a:spLocks noGrp="1"/>
          </p:cNvSpPr>
          <p:nvPr>
            <p:ph type="subTitle" idx="1"/>
          </p:nvPr>
        </p:nvSpPr>
        <p:spPr>
          <a:xfrm>
            <a:off x="266248" y="3001302"/>
            <a:ext cx="4867814" cy="1534122"/>
          </a:xfrm>
          <a:prstGeom prst="rect">
            <a:avLst/>
          </a:prstGeom>
          <a:noFill/>
          <a:ln>
            <a:noFill/>
          </a:ln>
        </p:spPr>
        <p:txBody>
          <a:bodyPr lIns="121900" tIns="121900" rIns="121900" bIns="121900" anchor="t" anchorCtr="0">
            <a:noAutofit/>
          </a:bodyPr>
          <a:lstStyle/>
          <a:p>
            <a:pPr lvl="0" rtl="0">
              <a:spcBef>
                <a:spcPts val="0"/>
              </a:spcBef>
              <a:buClr>
                <a:srgbClr val="446CA9"/>
              </a:buClr>
              <a:buSzPct val="25000"/>
              <a:buFont typeface="Arial"/>
              <a:buNone/>
            </a:pPr>
            <a:r>
              <a:rPr lang="en-US" dirty="0">
                <a:solidFill>
                  <a:srgbClr val="446CA9"/>
                </a:solidFill>
              </a:rPr>
              <a:t>Dan Kohn, </a:t>
            </a:r>
            <a:r>
              <a:rPr lang="zh-CN" altLang="en-US" dirty="0" smtClean="0">
                <a:solidFill>
                  <a:srgbClr val="446CA9"/>
                </a:solidFill>
              </a:rPr>
              <a:t>执行董事</a:t>
            </a:r>
            <a:r>
              <a:rPr lang="en-US" dirty="0" smtClean="0">
                <a:solidFill>
                  <a:srgbClr val="446CA9"/>
                </a:solidFill>
              </a:rPr>
              <a:t>, </a:t>
            </a:r>
            <a:endParaRPr lang="zh-CN" altLang="en-US" dirty="0" smtClean="0">
              <a:solidFill>
                <a:srgbClr val="446CA9"/>
              </a:solidFill>
            </a:endParaRPr>
          </a:p>
          <a:p>
            <a:pPr lvl="0" rtl="0">
              <a:spcBef>
                <a:spcPts val="0"/>
              </a:spcBef>
              <a:buClr>
                <a:srgbClr val="446CA9"/>
              </a:buClr>
              <a:buSzPct val="25000"/>
              <a:buFont typeface="Arial"/>
              <a:buNone/>
            </a:pPr>
            <a:r>
              <a:rPr lang="en-US" u="sng" dirty="0" smtClean="0">
                <a:solidFill>
                  <a:schemeClr val="hlink"/>
                </a:solidFill>
                <a:hlinkClick r:id="rId3"/>
              </a:rPr>
              <a:t>@</a:t>
            </a:r>
            <a:r>
              <a:rPr lang="en-US" u="sng" dirty="0">
                <a:solidFill>
                  <a:schemeClr val="hlink"/>
                </a:solidFill>
                <a:hlinkClick r:id="rId3"/>
              </a:rPr>
              <a:t>dankohn1</a:t>
            </a:r>
          </a:p>
          <a:p>
            <a:pPr lvl="0" rtl="0">
              <a:spcBef>
                <a:spcPts val="0"/>
              </a:spcBef>
              <a:buClr>
                <a:srgbClr val="446CA9"/>
              </a:buClr>
              <a:buSzPct val="25000"/>
              <a:buFont typeface="Arial"/>
              <a:buNone/>
            </a:pPr>
            <a:endParaRPr dirty="0">
              <a:solidFill>
                <a:srgbClr val="446CA9"/>
              </a:solidFill>
            </a:endParaRPr>
          </a:p>
          <a:p>
            <a:pPr lvl="0" rtl="0">
              <a:spcBef>
                <a:spcPts val="0"/>
              </a:spcBef>
              <a:buClr>
                <a:srgbClr val="446CA9"/>
              </a:buClr>
              <a:buSzPct val="25000"/>
              <a:buFont typeface="Arial"/>
              <a:buNone/>
            </a:pPr>
            <a:r>
              <a:rPr lang="zh-CN" altLang="en-US" dirty="0" smtClean="0">
                <a:solidFill>
                  <a:srgbClr val="446CA9"/>
                </a:solidFill>
              </a:rPr>
              <a:t>下载本演示文稿，请登录</a:t>
            </a:r>
            <a:r>
              <a:rPr lang="en-US" dirty="0" smtClean="0">
                <a:solidFill>
                  <a:srgbClr val="446CA9"/>
                </a:solidFill>
              </a:rPr>
              <a:t>:</a:t>
            </a:r>
            <a:endParaRPr lang="en-US" dirty="0">
              <a:solidFill>
                <a:srgbClr val="446CA9"/>
              </a:solidFill>
            </a:endParaRPr>
          </a:p>
          <a:p>
            <a:pPr lvl="0" rtl="0">
              <a:spcBef>
                <a:spcPts val="0"/>
              </a:spcBef>
              <a:buClr>
                <a:schemeClr val="dk1"/>
              </a:buClr>
              <a:buSzPct val="61111"/>
              <a:buFont typeface="Arial"/>
              <a:buNone/>
            </a:pPr>
            <a:r>
              <a:rPr lang="en-US" u="sng" dirty="0">
                <a:solidFill>
                  <a:schemeClr val="hlink"/>
                </a:solidFill>
                <a:hlinkClick r:id="rId4"/>
              </a:rPr>
              <a:t>https://github.com/cncf/presentations</a:t>
            </a:r>
            <a:r>
              <a:rPr lang="en-US" dirty="0">
                <a:solidFill>
                  <a:srgbClr val="446CA9"/>
                </a:solidFill>
              </a:rPr>
              <a:t> </a:t>
            </a:r>
          </a:p>
        </p:txBody>
      </p:sp>
      <p:sp>
        <p:nvSpPr>
          <p:cNvPr id="46" name="Shape 46"/>
          <p:cNvSpPr/>
          <p:nvPr/>
        </p:nvSpPr>
        <p:spPr>
          <a:xfrm>
            <a:off x="4461232" y="2444791"/>
            <a:ext cx="258403" cy="2539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50" b="0" i="0" u="none" strike="noStrike" cap="none">
                <a:solidFill>
                  <a:srgbClr val="000000"/>
                </a:solidFill>
                <a:latin typeface="Arial"/>
                <a:ea typeface="Arial"/>
                <a:cs typeface="Arial"/>
                <a:sym typeface="Arial"/>
              </a:rPr>
              <a:t>  </a:t>
            </a:r>
          </a:p>
        </p:txBody>
      </p:sp>
      <p:sp>
        <p:nvSpPr>
          <p:cNvPr id="47" name="Shape 4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组织架构</a:t>
            </a:r>
            <a:endParaRPr lang="en-US" sz="2600" b="0" i="0" u="none" strike="noStrike" cap="none" dirty="0">
              <a:solidFill>
                <a:srgbClr val="FFFFFF"/>
              </a:solidFill>
              <a:latin typeface="Century Gothic"/>
              <a:ea typeface="Century Gothic"/>
              <a:cs typeface="Century Gothic"/>
              <a:sym typeface="Century Gothic"/>
            </a:endParaRPr>
          </a:p>
        </p:txBody>
      </p:sp>
      <p:sp>
        <p:nvSpPr>
          <p:cNvPr id="226" name="Shape 226"/>
          <p:cNvSpPr/>
          <p:nvPr/>
        </p:nvSpPr>
        <p:spPr>
          <a:xfrm>
            <a:off x="3203531" y="1267280"/>
            <a:ext cx="2104500" cy="2104500"/>
          </a:xfrm>
          <a:prstGeom prst="ellipse">
            <a:avLst/>
          </a:prstGeom>
          <a:solidFill>
            <a:schemeClr val="accent1"/>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smtClean="0">
                <a:solidFill>
                  <a:schemeClr val="lt1"/>
                </a:solidFill>
                <a:latin typeface="Century Gothic"/>
                <a:ea typeface="Century Gothic"/>
                <a:cs typeface="Century Gothic"/>
                <a:sym typeface="Century Gothic"/>
              </a:rPr>
              <a:t>技术监督委员会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7" name="Shape 227"/>
          <p:cNvSpPr/>
          <p:nvPr/>
        </p:nvSpPr>
        <p:spPr>
          <a:xfrm>
            <a:off x="1222853" y="1203084"/>
            <a:ext cx="2168400" cy="2168400"/>
          </a:xfrm>
          <a:prstGeom prst="ellipse">
            <a:avLst/>
          </a:prstGeom>
          <a:solidFill>
            <a:schemeClr val="accent3"/>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smtClean="0">
                <a:solidFill>
                  <a:schemeClr val="lt1"/>
                </a:solidFill>
                <a:latin typeface="Century Gothic"/>
                <a:ea typeface="Century Gothic"/>
                <a:cs typeface="Century Gothic"/>
                <a:sym typeface="Century Gothic"/>
              </a:rPr>
              <a:t>管委会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8" name="Shape 228"/>
          <p:cNvSpPr/>
          <p:nvPr/>
        </p:nvSpPr>
        <p:spPr>
          <a:xfrm>
            <a:off x="5179512" y="1267280"/>
            <a:ext cx="2109000" cy="2109000"/>
          </a:xfrm>
          <a:prstGeom prst="ellipse">
            <a:avLst/>
          </a:prstGeom>
          <a:solidFill>
            <a:schemeClr val="accent2"/>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smtClean="0">
                <a:solidFill>
                  <a:schemeClr val="lt1"/>
                </a:solidFill>
                <a:latin typeface="Century Gothic"/>
                <a:ea typeface="Century Gothic"/>
                <a:cs typeface="Century Gothic"/>
                <a:sym typeface="Century Gothic"/>
              </a:rPr>
              <a:t>终端用户协会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9" name="Shape 229"/>
          <p:cNvSpPr txBox="1"/>
          <p:nvPr/>
        </p:nvSpPr>
        <p:spPr>
          <a:xfrm>
            <a:off x="347941" y="3834953"/>
            <a:ext cx="2855700"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主要供应商</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为机构出资</a:t>
            </a:r>
            <a:endParaRPr lang="en-US"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市场推广和战略方向</a:t>
            </a:r>
            <a:endParaRPr lang="en-US" sz="1400" b="0" i="0" u="none" strike="noStrike" cap="none" dirty="0">
              <a:solidFill>
                <a:srgbClr val="000000"/>
              </a:solidFill>
              <a:latin typeface="Century Gothic"/>
              <a:ea typeface="Century Gothic"/>
              <a:cs typeface="Century Gothic"/>
              <a:sym typeface="Century Gothic"/>
            </a:endParaRPr>
          </a:p>
        </p:txBody>
      </p:sp>
      <p:sp>
        <p:nvSpPr>
          <p:cNvPr id="230" name="Shape 230"/>
          <p:cNvSpPr txBox="1"/>
          <p:nvPr/>
        </p:nvSpPr>
        <p:spPr>
          <a:xfrm>
            <a:off x="3108650" y="3817525"/>
            <a:ext cx="2730599"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en-US" sz="1400" b="0" i="0" u="none" strike="noStrike" cap="none" dirty="0">
                <a:solidFill>
                  <a:srgbClr val="000000"/>
                </a:solidFill>
                <a:latin typeface="Century Gothic"/>
                <a:ea typeface="Century Gothic"/>
                <a:cs typeface="Century Gothic"/>
                <a:sym typeface="Century Gothic"/>
              </a:rPr>
              <a:t>9 </a:t>
            </a:r>
            <a:r>
              <a:rPr lang="zh-CN" altLang="en-US" sz="1400" b="0" i="0" u="none" strike="noStrike" cap="none" dirty="0" smtClean="0">
                <a:solidFill>
                  <a:srgbClr val="000000"/>
                </a:solidFill>
                <a:latin typeface="Century Gothic"/>
                <a:ea typeface="Century Gothic"/>
                <a:cs typeface="Century Gothic"/>
                <a:sym typeface="Century Gothic"/>
              </a:rPr>
              <a:t>项顶级技术设计</a:t>
            </a:r>
            <a:endParaRPr lang="en-US"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接收新项目</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dirty="0" smtClean="0">
                <a:solidFill>
                  <a:schemeClr val="dk1"/>
                </a:solidFill>
                <a:latin typeface="Century Gothic"/>
                <a:ea typeface="Century Gothic"/>
                <a:cs typeface="Century Gothic"/>
                <a:sym typeface="Century Gothic"/>
              </a:rPr>
              <a:t>为项目提供资源</a:t>
            </a:r>
            <a:endParaRPr lang="en-US" dirty="0">
              <a:solidFill>
                <a:schemeClr val="dk1"/>
              </a:solidFill>
              <a:latin typeface="Century Gothic"/>
              <a:ea typeface="Century Gothic"/>
              <a:cs typeface="Century Gothic"/>
              <a:sym typeface="Century Gothic"/>
            </a:endParaRPr>
          </a:p>
        </p:txBody>
      </p:sp>
      <p:sp>
        <p:nvSpPr>
          <p:cNvPr id="231" name="Shape 231"/>
          <p:cNvSpPr txBox="1"/>
          <p:nvPr/>
        </p:nvSpPr>
        <p:spPr>
          <a:xfrm>
            <a:off x="5674800" y="3826225"/>
            <a:ext cx="3673200"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所有技术的真实最终用户</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沟通后续要求</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smtClean="0">
                <a:solidFill>
                  <a:srgbClr val="000000"/>
                </a:solidFill>
                <a:latin typeface="Century Gothic"/>
                <a:ea typeface="Century Gothic"/>
                <a:cs typeface="Century Gothic"/>
                <a:sym typeface="Century Gothic"/>
              </a:rPr>
              <a:t>好的和坏的体验</a:t>
            </a:r>
            <a:endParaRPr lang="en-US" sz="1400" b="0" i="0" u="none" strike="noStrike" cap="none" dirty="0">
              <a:solidFill>
                <a:srgbClr val="000000"/>
              </a:solidFill>
              <a:latin typeface="Century Gothic"/>
              <a:ea typeface="Century Gothic"/>
              <a:cs typeface="Century Gothic"/>
              <a:sym typeface="Century Gothic"/>
            </a:endParaRPr>
          </a:p>
        </p:txBody>
      </p:sp>
      <p:sp>
        <p:nvSpPr>
          <p:cNvPr id="232" name="Shape 232"/>
          <p:cNvSpPr/>
          <p:nvPr/>
        </p:nvSpPr>
        <p:spPr>
          <a:xfrm>
            <a:off x="1332525" y="2932725"/>
            <a:ext cx="1836600" cy="978300"/>
          </a:xfrm>
          <a:prstGeom prst="ellipse">
            <a:avLst/>
          </a:prstGeom>
          <a:solidFill>
            <a:srgbClr val="F1C232"/>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smtClean="0">
                <a:solidFill>
                  <a:srgbClr val="FFFFFF"/>
                </a:solidFill>
                <a:latin typeface="Century Gothic"/>
                <a:ea typeface="Century Gothic"/>
                <a:cs typeface="Century Gothic"/>
                <a:sym typeface="Century Gothic"/>
              </a:rPr>
              <a:t>市场推广委员会</a:t>
            </a:r>
            <a:endParaRPr lang="en-US" b="1" dirty="0">
              <a:solidFill>
                <a:srgbClr val="FFFFFF"/>
              </a:solidFill>
              <a:latin typeface="Century Gothic"/>
              <a:ea typeface="Century Gothic"/>
              <a:cs typeface="Century Gothic"/>
              <a:sym typeface="Century Gothic"/>
            </a:endParaRPr>
          </a:p>
        </p:txBody>
      </p:sp>
      <p:sp>
        <p:nvSpPr>
          <p:cNvPr id="233" name="Shape 23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smtClean="0">
                <a:solidFill>
                  <a:srgbClr val="446CA9"/>
                </a:solidFill>
                <a:latin typeface="Century Gothic"/>
                <a:ea typeface="Century Gothic"/>
                <a:cs typeface="Century Gothic"/>
                <a:sym typeface="Century Gothic"/>
              </a:rPr>
              <a:t>欢迎加入</a:t>
            </a:r>
            <a:r>
              <a:rPr lang="en-US" sz="2775" b="0" i="0" u="none" strike="noStrike" cap="none" dirty="0" smtClean="0">
                <a:solidFill>
                  <a:srgbClr val="446CA9"/>
                </a:solidFill>
                <a:latin typeface="Century Gothic"/>
                <a:ea typeface="Century Gothic"/>
                <a:cs typeface="Century Gothic"/>
                <a:sym typeface="Century Gothic"/>
              </a:rPr>
              <a:t>CNCF</a:t>
            </a:r>
            <a:endParaRPr lang="en-US" sz="2775" b="0" i="0" u="none" strike="noStrike" cap="none" dirty="0">
              <a:solidFill>
                <a:srgbClr val="446CA9"/>
              </a:solidFill>
              <a:latin typeface="Century Gothic"/>
              <a:ea typeface="Century Gothic"/>
              <a:cs typeface="Century Gothic"/>
              <a:sym typeface="Century Gothic"/>
            </a:endParaRPr>
          </a:p>
        </p:txBody>
      </p:sp>
      <p:sp>
        <p:nvSpPr>
          <p:cNvPr id="239" name="Shape 23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p:nvPr/>
        </p:nvSpPr>
        <p:spPr>
          <a:xfrm>
            <a:off x="102750" y="1090650"/>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431" name="Shape 431" descr="C1_Core_NG_RGB_R-01.png"/>
          <p:cNvPicPr preferRelativeResize="0"/>
          <p:nvPr/>
        </p:nvPicPr>
        <p:blipFill rotWithShape="1">
          <a:blip r:embed="rId3">
            <a:alphaModFix/>
          </a:blip>
          <a:srcRect l="23393" t="38182" r="22741" b="35997"/>
          <a:stretch/>
        </p:blipFill>
        <p:spPr>
          <a:xfrm>
            <a:off x="1209502" y="3675629"/>
            <a:ext cx="775800" cy="287400"/>
          </a:xfrm>
          <a:prstGeom prst="rect">
            <a:avLst/>
          </a:prstGeom>
          <a:noFill/>
          <a:ln>
            <a:noFill/>
          </a:ln>
        </p:spPr>
      </p:pic>
      <p:sp>
        <p:nvSpPr>
          <p:cNvPr id="432" name="Shape 432"/>
          <p:cNvSpPr txBox="1"/>
          <p:nvPr/>
        </p:nvSpPr>
        <p:spPr>
          <a:xfrm>
            <a:off x="3381448" y="10435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Platinum Members</a:t>
            </a:r>
            <a:endParaRPr sz="1000" b="1" i="0" u="none" strike="noStrike" cap="none">
              <a:solidFill>
                <a:schemeClr val="lt1"/>
              </a:solidFill>
              <a:latin typeface="Arial"/>
              <a:ea typeface="Arial"/>
              <a:cs typeface="Arial"/>
              <a:sym typeface="Arial"/>
            </a:endParaRPr>
          </a:p>
        </p:txBody>
      </p:sp>
      <p:pic>
        <p:nvPicPr>
          <p:cNvPr id="433" name="Shape 433"/>
          <p:cNvPicPr preferRelativeResize="0"/>
          <p:nvPr/>
        </p:nvPicPr>
        <p:blipFill rotWithShape="1">
          <a:blip r:embed="rId4">
            <a:alphaModFix/>
          </a:blip>
          <a:srcRect/>
          <a:stretch/>
        </p:blipFill>
        <p:spPr>
          <a:xfrm>
            <a:off x="4231316" y="2748248"/>
            <a:ext cx="666300" cy="408600"/>
          </a:xfrm>
          <a:prstGeom prst="rect">
            <a:avLst/>
          </a:prstGeom>
          <a:noFill/>
          <a:ln>
            <a:noFill/>
          </a:ln>
        </p:spPr>
      </p:pic>
      <p:pic>
        <p:nvPicPr>
          <p:cNvPr id="434" name="Shape 434"/>
          <p:cNvPicPr preferRelativeResize="0"/>
          <p:nvPr/>
        </p:nvPicPr>
        <p:blipFill rotWithShape="1">
          <a:blip r:embed="rId5">
            <a:alphaModFix/>
          </a:blip>
          <a:srcRect/>
          <a:stretch/>
        </p:blipFill>
        <p:spPr>
          <a:xfrm>
            <a:off x="8192880" y="3628638"/>
            <a:ext cx="793800" cy="455700"/>
          </a:xfrm>
          <a:prstGeom prst="rect">
            <a:avLst/>
          </a:prstGeom>
          <a:noFill/>
          <a:ln>
            <a:noFill/>
          </a:ln>
        </p:spPr>
      </p:pic>
      <p:pic>
        <p:nvPicPr>
          <p:cNvPr id="435" name="Shape 435"/>
          <p:cNvPicPr preferRelativeResize="0"/>
          <p:nvPr/>
        </p:nvPicPr>
        <p:blipFill rotWithShape="1">
          <a:blip r:embed="rId6">
            <a:alphaModFix/>
          </a:blip>
          <a:srcRect/>
          <a:stretch/>
        </p:blipFill>
        <p:spPr>
          <a:xfrm>
            <a:off x="3003374" y="3660779"/>
            <a:ext cx="516600" cy="317100"/>
          </a:xfrm>
          <a:prstGeom prst="rect">
            <a:avLst/>
          </a:prstGeom>
          <a:noFill/>
          <a:ln>
            <a:noFill/>
          </a:ln>
        </p:spPr>
      </p:pic>
      <p:pic>
        <p:nvPicPr>
          <p:cNvPr id="436" name="Shape 436"/>
          <p:cNvPicPr preferRelativeResize="0"/>
          <p:nvPr/>
        </p:nvPicPr>
        <p:blipFill rotWithShape="1">
          <a:blip r:embed="rId7">
            <a:alphaModFix/>
          </a:blip>
          <a:srcRect/>
          <a:stretch/>
        </p:blipFill>
        <p:spPr>
          <a:xfrm>
            <a:off x="916430" y="3991898"/>
            <a:ext cx="541800" cy="332100"/>
          </a:xfrm>
          <a:prstGeom prst="rect">
            <a:avLst/>
          </a:prstGeom>
          <a:noFill/>
          <a:ln>
            <a:noFill/>
          </a:ln>
        </p:spPr>
      </p:pic>
      <p:pic>
        <p:nvPicPr>
          <p:cNvPr id="437" name="Shape 437"/>
          <p:cNvPicPr preferRelativeResize="0"/>
          <p:nvPr/>
        </p:nvPicPr>
        <p:blipFill rotWithShape="1">
          <a:blip r:embed="rId8">
            <a:alphaModFix/>
          </a:blip>
          <a:srcRect l="-4950" t="28476" r="4949" b="29547"/>
          <a:stretch/>
        </p:blipFill>
        <p:spPr>
          <a:xfrm>
            <a:off x="179025" y="4396887"/>
            <a:ext cx="774300" cy="199200"/>
          </a:xfrm>
          <a:prstGeom prst="rect">
            <a:avLst/>
          </a:prstGeom>
          <a:noFill/>
          <a:ln>
            <a:noFill/>
          </a:ln>
        </p:spPr>
      </p:pic>
      <p:pic>
        <p:nvPicPr>
          <p:cNvPr id="438" name="Shape 438" descr="logo_ticketmaster-300x184.png"/>
          <p:cNvPicPr preferRelativeResize="0"/>
          <p:nvPr/>
        </p:nvPicPr>
        <p:blipFill rotWithShape="1">
          <a:blip r:embed="rId9">
            <a:alphaModFix/>
          </a:blip>
          <a:srcRect t="32739" b="33416"/>
          <a:stretch/>
        </p:blipFill>
        <p:spPr>
          <a:xfrm>
            <a:off x="4507363" y="4415075"/>
            <a:ext cx="533400" cy="110700"/>
          </a:xfrm>
          <a:prstGeom prst="rect">
            <a:avLst/>
          </a:prstGeom>
          <a:noFill/>
          <a:ln>
            <a:noFill/>
          </a:ln>
        </p:spPr>
      </p:pic>
      <p:pic>
        <p:nvPicPr>
          <p:cNvPr id="439" name="Shape 439"/>
          <p:cNvPicPr preferRelativeResize="0"/>
          <p:nvPr/>
        </p:nvPicPr>
        <p:blipFill rotWithShape="1">
          <a:blip r:embed="rId10">
            <a:alphaModFix/>
          </a:blip>
          <a:srcRect/>
          <a:stretch/>
        </p:blipFill>
        <p:spPr>
          <a:xfrm>
            <a:off x="3991666" y="3658901"/>
            <a:ext cx="245400" cy="139800"/>
          </a:xfrm>
          <a:prstGeom prst="rect">
            <a:avLst/>
          </a:prstGeom>
          <a:noFill/>
          <a:ln>
            <a:noFill/>
          </a:ln>
        </p:spPr>
      </p:pic>
      <p:pic>
        <p:nvPicPr>
          <p:cNvPr id="440" name="Shape 440" descr="suse_logo_color.jpg"/>
          <p:cNvPicPr preferRelativeResize="0"/>
          <p:nvPr/>
        </p:nvPicPr>
        <p:blipFill rotWithShape="1">
          <a:blip r:embed="rId11">
            <a:alphaModFix/>
          </a:blip>
          <a:srcRect/>
          <a:stretch/>
        </p:blipFill>
        <p:spPr>
          <a:xfrm>
            <a:off x="5868860" y="2787779"/>
            <a:ext cx="622800" cy="298800"/>
          </a:xfrm>
          <a:prstGeom prst="rect">
            <a:avLst/>
          </a:prstGeom>
          <a:noFill/>
          <a:ln>
            <a:noFill/>
          </a:ln>
        </p:spPr>
      </p:pic>
      <p:pic>
        <p:nvPicPr>
          <p:cNvPr id="441" name="Shape 441"/>
          <p:cNvPicPr preferRelativeResize="0"/>
          <p:nvPr/>
        </p:nvPicPr>
        <p:blipFill rotWithShape="1">
          <a:blip r:embed="rId12">
            <a:alphaModFix/>
          </a:blip>
          <a:srcRect/>
          <a:stretch/>
        </p:blipFill>
        <p:spPr>
          <a:xfrm>
            <a:off x="6621632" y="2703600"/>
            <a:ext cx="504000" cy="467100"/>
          </a:xfrm>
          <a:prstGeom prst="rect">
            <a:avLst/>
          </a:prstGeom>
          <a:noFill/>
          <a:ln>
            <a:noFill/>
          </a:ln>
        </p:spPr>
      </p:pic>
      <p:pic>
        <p:nvPicPr>
          <p:cNvPr id="442" name="Shape 442"/>
          <p:cNvPicPr preferRelativeResize="0"/>
          <p:nvPr/>
        </p:nvPicPr>
        <p:blipFill rotWithShape="1">
          <a:blip r:embed="rId13">
            <a:alphaModFix/>
          </a:blip>
          <a:srcRect/>
          <a:stretch/>
        </p:blipFill>
        <p:spPr>
          <a:xfrm>
            <a:off x="5158151" y="4429925"/>
            <a:ext cx="245400" cy="81000"/>
          </a:xfrm>
          <a:prstGeom prst="rect">
            <a:avLst/>
          </a:prstGeom>
          <a:noFill/>
          <a:ln>
            <a:noFill/>
          </a:ln>
        </p:spPr>
      </p:pic>
      <p:sp>
        <p:nvSpPr>
          <p:cNvPr id="443" name="Shape 4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12</a:t>
            </a:fld>
            <a:endParaRPr/>
          </a:p>
        </p:txBody>
      </p:sp>
      <p:sp>
        <p:nvSpPr>
          <p:cNvPr id="444" name="Shape 444"/>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noAutofit/>
          </a:bodyPr>
          <a:lstStyle/>
          <a:p>
            <a:pPr lvl="0"/>
            <a:r>
              <a:rPr lang="en-US" dirty="0"/>
              <a:t>170</a:t>
            </a:r>
            <a:r>
              <a:rPr lang="en-US" dirty="0" smtClean="0"/>
              <a:t>+</a:t>
            </a:r>
            <a:r>
              <a:rPr lang="zh-CN" altLang="en-US" dirty="0"/>
              <a:t>多家会员单位，数量不断增长</a:t>
            </a:r>
            <a:endParaRPr b="0" i="0" u="none" strike="noStrike" cap="none" dirty="0">
              <a:solidFill>
                <a:srgbClr val="FFFFFF"/>
              </a:solidFill>
              <a:latin typeface="Century Gothic"/>
              <a:ea typeface="Century Gothic"/>
              <a:cs typeface="Century Gothic"/>
              <a:sym typeface="Century Gothic"/>
            </a:endParaRPr>
          </a:p>
        </p:txBody>
      </p:sp>
      <p:sp>
        <p:nvSpPr>
          <p:cNvPr id="445" name="Shape 445"/>
          <p:cNvSpPr/>
          <p:nvPr/>
        </p:nvSpPr>
        <p:spPr>
          <a:xfrm>
            <a:off x="3786125" y="3316400"/>
            <a:ext cx="31221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46" name="Shape 446"/>
          <p:cNvSpPr txBox="1"/>
          <p:nvPr/>
        </p:nvSpPr>
        <p:spPr>
          <a:xfrm>
            <a:off x="4679838" y="32766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End User Supporters</a:t>
            </a:r>
            <a:endParaRPr sz="1000" b="1" i="0" u="none" strike="noStrike" cap="none">
              <a:solidFill>
                <a:schemeClr val="lt1"/>
              </a:solidFill>
              <a:latin typeface="Arial"/>
              <a:ea typeface="Arial"/>
              <a:cs typeface="Arial"/>
              <a:sym typeface="Arial"/>
            </a:endParaRPr>
          </a:p>
        </p:txBody>
      </p:sp>
      <p:sp>
        <p:nvSpPr>
          <p:cNvPr id="447" name="Shape 447"/>
          <p:cNvSpPr/>
          <p:nvPr/>
        </p:nvSpPr>
        <p:spPr>
          <a:xfrm>
            <a:off x="102750" y="2381975"/>
            <a:ext cx="8938500" cy="159600"/>
          </a:xfrm>
          <a:prstGeom prst="rect">
            <a:avLst/>
          </a:prstGeom>
          <a:gradFill>
            <a:gsLst>
              <a:gs pos="0">
                <a:srgbClr val="005D9D"/>
              </a:gs>
              <a:gs pos="100000">
                <a:srgbClr val="96C0FF"/>
              </a:gs>
            </a:gsLst>
            <a:lin ang="16200000"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48" name="Shape 448"/>
          <p:cNvSpPr txBox="1"/>
          <p:nvPr/>
        </p:nvSpPr>
        <p:spPr>
          <a:xfrm>
            <a:off x="3315300" y="23348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chemeClr val="lt1"/>
                </a:solidFill>
              </a:rPr>
              <a:t>Gold</a:t>
            </a:r>
            <a:r>
              <a:rPr lang="en-US" sz="1000" b="1" i="0" u="none" strike="noStrike" cap="none">
                <a:solidFill>
                  <a:schemeClr val="lt1"/>
                </a:solidFill>
                <a:latin typeface="Arial"/>
                <a:ea typeface="Arial"/>
                <a:cs typeface="Arial"/>
                <a:sym typeface="Arial"/>
              </a:rPr>
              <a:t> Members</a:t>
            </a:r>
            <a:endParaRPr sz="1000" b="1" i="0" u="none" strike="noStrike" cap="none">
              <a:solidFill>
                <a:schemeClr val="lt1"/>
              </a:solidFill>
              <a:latin typeface="Arial"/>
              <a:ea typeface="Arial"/>
              <a:cs typeface="Arial"/>
              <a:sym typeface="Arial"/>
            </a:endParaRPr>
          </a:p>
        </p:txBody>
      </p:sp>
      <p:sp>
        <p:nvSpPr>
          <p:cNvPr id="449" name="Shape 449"/>
          <p:cNvSpPr/>
          <p:nvPr/>
        </p:nvSpPr>
        <p:spPr>
          <a:xfrm>
            <a:off x="114825" y="3316400"/>
            <a:ext cx="34416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50" name="Shape 450"/>
          <p:cNvSpPr txBox="1"/>
          <p:nvPr/>
        </p:nvSpPr>
        <p:spPr>
          <a:xfrm>
            <a:off x="1202925" y="32766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End User Members</a:t>
            </a:r>
            <a:endParaRPr sz="1000" b="1" i="0" u="none" strike="noStrike" cap="none">
              <a:solidFill>
                <a:schemeClr val="lt1"/>
              </a:solidFill>
              <a:latin typeface="Arial"/>
              <a:ea typeface="Arial"/>
              <a:cs typeface="Arial"/>
              <a:sym typeface="Arial"/>
            </a:endParaRPr>
          </a:p>
        </p:txBody>
      </p:sp>
      <p:sp>
        <p:nvSpPr>
          <p:cNvPr id="451" name="Shape 451"/>
          <p:cNvSpPr/>
          <p:nvPr/>
        </p:nvSpPr>
        <p:spPr>
          <a:xfrm>
            <a:off x="7125625" y="3313800"/>
            <a:ext cx="19587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52" name="Shape 452"/>
          <p:cNvSpPr txBox="1"/>
          <p:nvPr/>
        </p:nvSpPr>
        <p:spPr>
          <a:xfrm>
            <a:off x="7395500" y="3274050"/>
            <a:ext cx="1521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Academic/Nonprofit</a:t>
            </a:r>
            <a:endParaRPr sz="1000" b="1" i="0" u="none" strike="noStrike" cap="none">
              <a:solidFill>
                <a:schemeClr val="lt1"/>
              </a:solidFill>
              <a:latin typeface="Arial"/>
              <a:ea typeface="Arial"/>
              <a:cs typeface="Arial"/>
              <a:sym typeface="Arial"/>
            </a:endParaRPr>
          </a:p>
        </p:txBody>
      </p:sp>
      <p:pic>
        <p:nvPicPr>
          <p:cNvPr id="453" name="Shape 453"/>
          <p:cNvPicPr preferRelativeResize="0"/>
          <p:nvPr/>
        </p:nvPicPr>
        <p:blipFill>
          <a:blip r:embed="rId14">
            <a:alphaModFix/>
          </a:blip>
          <a:stretch>
            <a:fillRect/>
          </a:stretch>
        </p:blipFill>
        <p:spPr>
          <a:xfrm>
            <a:off x="4039235" y="3961488"/>
            <a:ext cx="399560" cy="245065"/>
          </a:xfrm>
          <a:prstGeom prst="rect">
            <a:avLst/>
          </a:prstGeom>
          <a:noFill/>
          <a:ln>
            <a:noFill/>
          </a:ln>
        </p:spPr>
      </p:pic>
      <p:pic>
        <p:nvPicPr>
          <p:cNvPr id="454" name="Shape 454"/>
          <p:cNvPicPr preferRelativeResize="0"/>
          <p:nvPr/>
        </p:nvPicPr>
        <p:blipFill>
          <a:blip r:embed="rId15">
            <a:alphaModFix/>
          </a:blip>
          <a:stretch>
            <a:fillRect/>
          </a:stretch>
        </p:blipFill>
        <p:spPr>
          <a:xfrm>
            <a:off x="7837920" y="4224900"/>
            <a:ext cx="528260" cy="495600"/>
          </a:xfrm>
          <a:prstGeom prst="rect">
            <a:avLst/>
          </a:prstGeom>
          <a:noFill/>
          <a:ln>
            <a:noFill/>
          </a:ln>
        </p:spPr>
      </p:pic>
      <p:pic>
        <p:nvPicPr>
          <p:cNvPr id="455" name="Shape 455"/>
          <p:cNvPicPr preferRelativeResize="0"/>
          <p:nvPr/>
        </p:nvPicPr>
        <p:blipFill>
          <a:blip r:embed="rId16">
            <a:alphaModFix/>
          </a:blip>
          <a:stretch>
            <a:fillRect/>
          </a:stretch>
        </p:blipFill>
        <p:spPr>
          <a:xfrm>
            <a:off x="7186025" y="3619156"/>
            <a:ext cx="794114" cy="454864"/>
          </a:xfrm>
          <a:prstGeom prst="rect">
            <a:avLst/>
          </a:prstGeom>
          <a:noFill/>
          <a:ln>
            <a:noFill/>
          </a:ln>
        </p:spPr>
      </p:pic>
      <p:pic>
        <p:nvPicPr>
          <p:cNvPr id="456" name="Shape 456"/>
          <p:cNvPicPr preferRelativeResize="0"/>
          <p:nvPr/>
        </p:nvPicPr>
        <p:blipFill>
          <a:blip r:embed="rId15">
            <a:alphaModFix/>
          </a:blip>
          <a:stretch>
            <a:fillRect/>
          </a:stretch>
        </p:blipFill>
        <p:spPr>
          <a:xfrm>
            <a:off x="3101073" y="4309862"/>
            <a:ext cx="373250" cy="373250"/>
          </a:xfrm>
          <a:prstGeom prst="rect">
            <a:avLst/>
          </a:prstGeom>
          <a:noFill/>
          <a:ln>
            <a:noFill/>
          </a:ln>
        </p:spPr>
      </p:pic>
      <p:pic>
        <p:nvPicPr>
          <p:cNvPr id="457" name="Shape 457"/>
          <p:cNvPicPr preferRelativeResize="0"/>
          <p:nvPr/>
        </p:nvPicPr>
        <p:blipFill rotWithShape="1">
          <a:blip r:embed="rId17">
            <a:alphaModFix/>
          </a:blip>
          <a:srcRect t="21771" b="23880"/>
          <a:stretch/>
        </p:blipFill>
        <p:spPr>
          <a:xfrm>
            <a:off x="294938" y="3698816"/>
            <a:ext cx="723078" cy="241026"/>
          </a:xfrm>
          <a:prstGeom prst="rect">
            <a:avLst/>
          </a:prstGeom>
          <a:noFill/>
          <a:ln>
            <a:noFill/>
          </a:ln>
        </p:spPr>
      </p:pic>
      <p:pic>
        <p:nvPicPr>
          <p:cNvPr id="458" name="Shape 458"/>
          <p:cNvPicPr preferRelativeResize="0"/>
          <p:nvPr/>
        </p:nvPicPr>
        <p:blipFill>
          <a:blip r:embed="rId18">
            <a:alphaModFix/>
          </a:blip>
          <a:stretch>
            <a:fillRect/>
          </a:stretch>
        </p:blipFill>
        <p:spPr>
          <a:xfrm>
            <a:off x="136240" y="4040342"/>
            <a:ext cx="707465" cy="235212"/>
          </a:xfrm>
          <a:prstGeom prst="rect">
            <a:avLst/>
          </a:prstGeom>
          <a:noFill/>
          <a:ln>
            <a:noFill/>
          </a:ln>
        </p:spPr>
      </p:pic>
      <p:pic>
        <p:nvPicPr>
          <p:cNvPr id="459" name="Shape 459"/>
          <p:cNvPicPr preferRelativeResize="0"/>
          <p:nvPr/>
        </p:nvPicPr>
        <p:blipFill>
          <a:blip r:embed="rId19">
            <a:alphaModFix/>
          </a:blip>
          <a:stretch>
            <a:fillRect/>
          </a:stretch>
        </p:blipFill>
        <p:spPr>
          <a:xfrm>
            <a:off x="5443861" y="3590079"/>
            <a:ext cx="312315" cy="277444"/>
          </a:xfrm>
          <a:prstGeom prst="rect">
            <a:avLst/>
          </a:prstGeom>
          <a:noFill/>
          <a:ln>
            <a:noFill/>
          </a:ln>
        </p:spPr>
      </p:pic>
      <p:pic>
        <p:nvPicPr>
          <p:cNvPr id="460" name="Shape 460"/>
          <p:cNvPicPr preferRelativeResize="0"/>
          <p:nvPr/>
        </p:nvPicPr>
        <p:blipFill>
          <a:blip r:embed="rId20">
            <a:alphaModFix/>
          </a:blip>
          <a:stretch>
            <a:fillRect/>
          </a:stretch>
        </p:blipFill>
        <p:spPr>
          <a:xfrm>
            <a:off x="7331804" y="2799139"/>
            <a:ext cx="602231" cy="276022"/>
          </a:xfrm>
          <a:prstGeom prst="rect">
            <a:avLst/>
          </a:prstGeom>
          <a:noFill/>
          <a:ln>
            <a:noFill/>
          </a:ln>
        </p:spPr>
      </p:pic>
      <p:pic>
        <p:nvPicPr>
          <p:cNvPr id="461" name="Shape 461"/>
          <p:cNvPicPr preferRelativeResize="0"/>
          <p:nvPr/>
        </p:nvPicPr>
        <p:blipFill rotWithShape="1">
          <a:blip r:embed="rId21">
            <a:alphaModFix/>
          </a:blip>
          <a:srcRect t="26885" b="31399"/>
          <a:stretch/>
        </p:blipFill>
        <p:spPr>
          <a:xfrm>
            <a:off x="2982004" y="4072710"/>
            <a:ext cx="666300" cy="170475"/>
          </a:xfrm>
          <a:prstGeom prst="rect">
            <a:avLst/>
          </a:prstGeom>
          <a:noFill/>
          <a:ln>
            <a:noFill/>
          </a:ln>
        </p:spPr>
      </p:pic>
      <p:pic>
        <p:nvPicPr>
          <p:cNvPr id="462" name="Shape 462"/>
          <p:cNvPicPr preferRelativeResize="0"/>
          <p:nvPr/>
        </p:nvPicPr>
        <p:blipFill>
          <a:blip r:embed="rId22">
            <a:alphaModFix/>
          </a:blip>
          <a:stretch>
            <a:fillRect/>
          </a:stretch>
        </p:blipFill>
        <p:spPr>
          <a:xfrm>
            <a:off x="2459183" y="4332938"/>
            <a:ext cx="533312" cy="327099"/>
          </a:xfrm>
          <a:prstGeom prst="rect">
            <a:avLst/>
          </a:prstGeom>
          <a:noFill/>
          <a:ln>
            <a:noFill/>
          </a:ln>
        </p:spPr>
      </p:pic>
      <p:pic>
        <p:nvPicPr>
          <p:cNvPr id="463" name="Shape 463" descr="ZenDesk.png"/>
          <p:cNvPicPr preferRelativeResize="0"/>
          <p:nvPr/>
        </p:nvPicPr>
        <p:blipFill>
          <a:blip r:embed="rId23">
            <a:alphaModFix/>
          </a:blip>
          <a:stretch>
            <a:fillRect/>
          </a:stretch>
        </p:blipFill>
        <p:spPr>
          <a:xfrm>
            <a:off x="6505114" y="4373047"/>
            <a:ext cx="245400" cy="194756"/>
          </a:xfrm>
          <a:prstGeom prst="rect">
            <a:avLst/>
          </a:prstGeom>
          <a:noFill/>
          <a:ln>
            <a:noFill/>
          </a:ln>
        </p:spPr>
      </p:pic>
      <p:pic>
        <p:nvPicPr>
          <p:cNvPr id="464" name="Shape 464"/>
          <p:cNvPicPr preferRelativeResize="0"/>
          <p:nvPr/>
        </p:nvPicPr>
        <p:blipFill>
          <a:blip r:embed="rId24">
            <a:alphaModFix/>
          </a:blip>
          <a:stretch>
            <a:fillRect/>
          </a:stretch>
        </p:blipFill>
        <p:spPr>
          <a:xfrm>
            <a:off x="4759580" y="3652167"/>
            <a:ext cx="622799" cy="153268"/>
          </a:xfrm>
          <a:prstGeom prst="rect">
            <a:avLst/>
          </a:prstGeom>
          <a:noFill/>
          <a:ln>
            <a:noFill/>
          </a:ln>
        </p:spPr>
      </p:pic>
      <p:pic>
        <p:nvPicPr>
          <p:cNvPr id="465" name="Shape 465"/>
          <p:cNvPicPr preferRelativeResize="0"/>
          <p:nvPr/>
        </p:nvPicPr>
        <p:blipFill>
          <a:blip r:embed="rId25">
            <a:alphaModFix/>
          </a:blip>
          <a:stretch>
            <a:fillRect/>
          </a:stretch>
        </p:blipFill>
        <p:spPr>
          <a:xfrm>
            <a:off x="4486100" y="3984744"/>
            <a:ext cx="312326" cy="198552"/>
          </a:xfrm>
          <a:prstGeom prst="rect">
            <a:avLst/>
          </a:prstGeom>
          <a:noFill/>
          <a:ln>
            <a:noFill/>
          </a:ln>
        </p:spPr>
      </p:pic>
      <p:pic>
        <p:nvPicPr>
          <p:cNvPr id="466" name="Shape 466" descr="pinterest.png"/>
          <p:cNvPicPr preferRelativeResize="0"/>
          <p:nvPr/>
        </p:nvPicPr>
        <p:blipFill>
          <a:blip r:embed="rId26">
            <a:alphaModFix/>
          </a:blip>
          <a:stretch>
            <a:fillRect/>
          </a:stretch>
        </p:blipFill>
        <p:spPr>
          <a:xfrm>
            <a:off x="1061903" y="4352847"/>
            <a:ext cx="718200" cy="287280"/>
          </a:xfrm>
          <a:prstGeom prst="rect">
            <a:avLst/>
          </a:prstGeom>
          <a:noFill/>
          <a:ln>
            <a:noFill/>
          </a:ln>
        </p:spPr>
      </p:pic>
      <p:pic>
        <p:nvPicPr>
          <p:cNvPr id="467" name="Shape 467"/>
          <p:cNvPicPr preferRelativeResize="0"/>
          <p:nvPr/>
        </p:nvPicPr>
        <p:blipFill>
          <a:blip r:embed="rId27">
            <a:alphaModFix/>
          </a:blip>
          <a:stretch>
            <a:fillRect/>
          </a:stretch>
        </p:blipFill>
        <p:spPr>
          <a:xfrm>
            <a:off x="1456700" y="2546294"/>
            <a:ext cx="666300" cy="765384"/>
          </a:xfrm>
          <a:prstGeom prst="rect">
            <a:avLst/>
          </a:prstGeom>
          <a:noFill/>
          <a:ln>
            <a:noFill/>
          </a:ln>
        </p:spPr>
      </p:pic>
      <p:pic>
        <p:nvPicPr>
          <p:cNvPr id="468" name="Shape 468"/>
          <p:cNvPicPr preferRelativeResize="0"/>
          <p:nvPr/>
        </p:nvPicPr>
        <p:blipFill>
          <a:blip r:embed="rId28">
            <a:alphaModFix/>
          </a:blip>
          <a:stretch>
            <a:fillRect/>
          </a:stretch>
        </p:blipFill>
        <p:spPr>
          <a:xfrm>
            <a:off x="5859619" y="3886290"/>
            <a:ext cx="602225" cy="395461"/>
          </a:xfrm>
          <a:prstGeom prst="rect">
            <a:avLst/>
          </a:prstGeom>
          <a:noFill/>
          <a:ln>
            <a:noFill/>
          </a:ln>
        </p:spPr>
      </p:pic>
      <p:pic>
        <p:nvPicPr>
          <p:cNvPr id="469" name="Shape 469"/>
          <p:cNvPicPr preferRelativeResize="0"/>
          <p:nvPr/>
        </p:nvPicPr>
        <p:blipFill>
          <a:blip r:embed="rId29">
            <a:alphaModFix/>
          </a:blip>
          <a:stretch>
            <a:fillRect/>
          </a:stretch>
        </p:blipFill>
        <p:spPr>
          <a:xfrm>
            <a:off x="2176772" y="2621578"/>
            <a:ext cx="1045800" cy="499660"/>
          </a:xfrm>
          <a:prstGeom prst="rect">
            <a:avLst/>
          </a:prstGeom>
          <a:noFill/>
          <a:ln>
            <a:noFill/>
          </a:ln>
        </p:spPr>
      </p:pic>
      <p:pic>
        <p:nvPicPr>
          <p:cNvPr id="470" name="Shape 470" descr="logo_cncf_cisco.png"/>
          <p:cNvPicPr preferRelativeResize="0"/>
          <p:nvPr/>
        </p:nvPicPr>
        <p:blipFill rotWithShape="1">
          <a:blip r:embed="rId30">
            <a:alphaModFix/>
          </a:blip>
          <a:srcRect/>
          <a:stretch/>
        </p:blipFill>
        <p:spPr>
          <a:xfrm>
            <a:off x="3408791" y="1383249"/>
            <a:ext cx="734400" cy="451200"/>
          </a:xfrm>
          <a:prstGeom prst="rect">
            <a:avLst/>
          </a:prstGeom>
          <a:noFill/>
          <a:ln>
            <a:noFill/>
          </a:ln>
        </p:spPr>
      </p:pic>
      <p:pic>
        <p:nvPicPr>
          <p:cNvPr id="471" name="Shape 471" descr="cncf_logo_ibm.png"/>
          <p:cNvPicPr preferRelativeResize="0"/>
          <p:nvPr/>
        </p:nvPicPr>
        <p:blipFill rotWithShape="1">
          <a:blip r:embed="rId31">
            <a:alphaModFix/>
          </a:blip>
          <a:srcRect/>
          <a:stretch/>
        </p:blipFill>
        <p:spPr>
          <a:xfrm>
            <a:off x="137501" y="1950075"/>
            <a:ext cx="533400" cy="327600"/>
          </a:xfrm>
          <a:prstGeom prst="rect">
            <a:avLst/>
          </a:prstGeom>
          <a:noFill/>
          <a:ln>
            <a:noFill/>
          </a:ln>
        </p:spPr>
      </p:pic>
      <p:pic>
        <p:nvPicPr>
          <p:cNvPr id="472" name="Shape 472" descr="cncf_logo_intel.png"/>
          <p:cNvPicPr preferRelativeResize="0"/>
          <p:nvPr/>
        </p:nvPicPr>
        <p:blipFill rotWithShape="1">
          <a:blip r:embed="rId32">
            <a:alphaModFix/>
          </a:blip>
          <a:srcRect/>
          <a:stretch/>
        </p:blipFill>
        <p:spPr>
          <a:xfrm>
            <a:off x="908017" y="1923375"/>
            <a:ext cx="620400" cy="381000"/>
          </a:xfrm>
          <a:prstGeom prst="rect">
            <a:avLst/>
          </a:prstGeom>
          <a:noFill/>
          <a:ln>
            <a:noFill/>
          </a:ln>
        </p:spPr>
      </p:pic>
      <p:pic>
        <p:nvPicPr>
          <p:cNvPr id="473" name="Shape 473"/>
          <p:cNvPicPr preferRelativeResize="0"/>
          <p:nvPr/>
        </p:nvPicPr>
        <p:blipFill rotWithShape="1">
          <a:blip r:embed="rId33">
            <a:alphaModFix/>
          </a:blip>
          <a:srcRect/>
          <a:stretch/>
        </p:blipFill>
        <p:spPr>
          <a:xfrm>
            <a:off x="5489668" y="1325499"/>
            <a:ext cx="635100" cy="566700"/>
          </a:xfrm>
          <a:prstGeom prst="rect">
            <a:avLst/>
          </a:prstGeom>
          <a:noFill/>
          <a:ln>
            <a:noFill/>
          </a:ln>
        </p:spPr>
      </p:pic>
      <p:pic>
        <p:nvPicPr>
          <p:cNvPr id="474" name="Shape 474" descr="cncf_fujitsu.png"/>
          <p:cNvPicPr preferRelativeResize="0"/>
          <p:nvPr/>
        </p:nvPicPr>
        <p:blipFill rotWithShape="1">
          <a:blip r:embed="rId34">
            <a:alphaModFix/>
          </a:blip>
          <a:srcRect/>
          <a:stretch/>
        </p:blipFill>
        <p:spPr>
          <a:xfrm>
            <a:off x="6278707" y="1408299"/>
            <a:ext cx="653100" cy="401100"/>
          </a:xfrm>
          <a:prstGeom prst="rect">
            <a:avLst/>
          </a:prstGeom>
          <a:noFill/>
          <a:ln>
            <a:noFill/>
          </a:ln>
        </p:spPr>
      </p:pic>
      <p:pic>
        <p:nvPicPr>
          <p:cNvPr id="475" name="Shape 475" descr="logo_cncf_mesosphere.png"/>
          <p:cNvPicPr preferRelativeResize="0"/>
          <p:nvPr/>
        </p:nvPicPr>
        <p:blipFill rotWithShape="1">
          <a:blip r:embed="rId35">
            <a:alphaModFix/>
          </a:blip>
          <a:srcRect/>
          <a:stretch/>
        </p:blipFill>
        <p:spPr>
          <a:xfrm>
            <a:off x="1765534" y="1899675"/>
            <a:ext cx="697200" cy="428400"/>
          </a:xfrm>
          <a:prstGeom prst="rect">
            <a:avLst/>
          </a:prstGeom>
          <a:noFill/>
          <a:ln>
            <a:noFill/>
          </a:ln>
        </p:spPr>
      </p:pic>
      <p:pic>
        <p:nvPicPr>
          <p:cNvPr id="476" name="Shape 476" descr="cncf_logo_rh.png"/>
          <p:cNvPicPr preferRelativeResize="0"/>
          <p:nvPr/>
        </p:nvPicPr>
        <p:blipFill rotWithShape="1">
          <a:blip r:embed="rId36">
            <a:alphaModFix/>
          </a:blip>
          <a:srcRect/>
          <a:stretch/>
        </p:blipFill>
        <p:spPr>
          <a:xfrm>
            <a:off x="4962083" y="1839225"/>
            <a:ext cx="894000" cy="549300"/>
          </a:xfrm>
          <a:prstGeom prst="rect">
            <a:avLst/>
          </a:prstGeom>
          <a:noFill/>
          <a:ln>
            <a:noFill/>
          </a:ln>
        </p:spPr>
      </p:pic>
      <p:pic>
        <p:nvPicPr>
          <p:cNvPr id="477" name="Shape 477" descr="cncf_logo_huawei.png"/>
          <p:cNvPicPr preferRelativeResize="0"/>
          <p:nvPr/>
        </p:nvPicPr>
        <p:blipFill rotWithShape="1">
          <a:blip r:embed="rId37">
            <a:alphaModFix/>
          </a:blip>
          <a:srcRect/>
          <a:stretch/>
        </p:blipFill>
        <p:spPr>
          <a:xfrm>
            <a:off x="8366185" y="1402899"/>
            <a:ext cx="670500" cy="411900"/>
          </a:xfrm>
          <a:prstGeom prst="rect">
            <a:avLst/>
          </a:prstGeom>
          <a:noFill/>
          <a:ln>
            <a:noFill/>
          </a:ln>
        </p:spPr>
      </p:pic>
      <p:pic>
        <p:nvPicPr>
          <p:cNvPr id="478" name="Shape 478"/>
          <p:cNvPicPr preferRelativeResize="0"/>
          <p:nvPr/>
        </p:nvPicPr>
        <p:blipFill>
          <a:blip r:embed="rId38">
            <a:alphaModFix/>
          </a:blip>
          <a:stretch>
            <a:fillRect/>
          </a:stretch>
        </p:blipFill>
        <p:spPr>
          <a:xfrm>
            <a:off x="6093200" y="1920535"/>
            <a:ext cx="783750" cy="386680"/>
          </a:xfrm>
          <a:prstGeom prst="rect">
            <a:avLst/>
          </a:prstGeom>
          <a:noFill/>
          <a:ln>
            <a:noFill/>
          </a:ln>
        </p:spPr>
      </p:pic>
      <p:pic>
        <p:nvPicPr>
          <p:cNvPr id="479" name="Shape 479" descr="DellTech_Logo_Prm_Blue_Gry_rgb[4].jpg"/>
          <p:cNvPicPr preferRelativeResize="0"/>
          <p:nvPr/>
        </p:nvPicPr>
        <p:blipFill rotWithShape="1">
          <a:blip r:embed="rId39">
            <a:alphaModFix/>
          </a:blip>
          <a:srcRect/>
          <a:stretch/>
        </p:blipFill>
        <p:spPr>
          <a:xfrm>
            <a:off x="4297129" y="1541499"/>
            <a:ext cx="1038600" cy="134700"/>
          </a:xfrm>
          <a:prstGeom prst="rect">
            <a:avLst/>
          </a:prstGeom>
          <a:noFill/>
          <a:ln>
            <a:noFill/>
          </a:ln>
        </p:spPr>
      </p:pic>
      <p:pic>
        <p:nvPicPr>
          <p:cNvPr id="480" name="Shape 480"/>
          <p:cNvPicPr preferRelativeResize="0"/>
          <p:nvPr/>
        </p:nvPicPr>
        <p:blipFill>
          <a:blip r:embed="rId40">
            <a:alphaModFix/>
          </a:blip>
          <a:stretch>
            <a:fillRect/>
          </a:stretch>
        </p:blipFill>
        <p:spPr>
          <a:xfrm>
            <a:off x="3830966" y="1890375"/>
            <a:ext cx="894001" cy="447000"/>
          </a:xfrm>
          <a:prstGeom prst="rect">
            <a:avLst/>
          </a:prstGeom>
          <a:noFill/>
          <a:ln>
            <a:noFill/>
          </a:ln>
        </p:spPr>
      </p:pic>
      <p:pic>
        <p:nvPicPr>
          <p:cNvPr id="481" name="Shape 481"/>
          <p:cNvPicPr preferRelativeResize="0"/>
          <p:nvPr/>
        </p:nvPicPr>
        <p:blipFill>
          <a:blip r:embed="rId41">
            <a:alphaModFix/>
          </a:blip>
          <a:stretch>
            <a:fillRect/>
          </a:stretch>
        </p:blipFill>
        <p:spPr>
          <a:xfrm>
            <a:off x="8106283" y="2046525"/>
            <a:ext cx="826390" cy="134700"/>
          </a:xfrm>
          <a:prstGeom prst="rect">
            <a:avLst/>
          </a:prstGeom>
          <a:noFill/>
          <a:ln>
            <a:noFill/>
          </a:ln>
        </p:spPr>
      </p:pic>
      <p:pic>
        <p:nvPicPr>
          <p:cNvPr id="482" name="Shape 482"/>
          <p:cNvPicPr preferRelativeResize="0"/>
          <p:nvPr/>
        </p:nvPicPr>
        <p:blipFill>
          <a:blip r:embed="rId42">
            <a:alphaModFix/>
          </a:blip>
          <a:stretch>
            <a:fillRect/>
          </a:stretch>
        </p:blipFill>
        <p:spPr>
          <a:xfrm>
            <a:off x="2699850" y="1840090"/>
            <a:ext cx="894000" cy="547571"/>
          </a:xfrm>
          <a:prstGeom prst="rect">
            <a:avLst/>
          </a:prstGeom>
          <a:noFill/>
          <a:ln>
            <a:noFill/>
          </a:ln>
        </p:spPr>
      </p:pic>
      <p:pic>
        <p:nvPicPr>
          <p:cNvPr id="483" name="Shape 483"/>
          <p:cNvPicPr preferRelativeResize="0"/>
          <p:nvPr/>
        </p:nvPicPr>
        <p:blipFill>
          <a:blip r:embed="rId43">
            <a:alphaModFix/>
          </a:blip>
          <a:stretch>
            <a:fillRect/>
          </a:stretch>
        </p:blipFill>
        <p:spPr>
          <a:xfrm>
            <a:off x="7114067" y="1736325"/>
            <a:ext cx="755100" cy="755100"/>
          </a:xfrm>
          <a:prstGeom prst="rect">
            <a:avLst/>
          </a:prstGeom>
          <a:noFill/>
          <a:ln>
            <a:noFill/>
          </a:ln>
        </p:spPr>
      </p:pic>
      <p:pic>
        <p:nvPicPr>
          <p:cNvPr id="484" name="Shape 484" descr="logo_AWS.png"/>
          <p:cNvPicPr preferRelativeResize="0"/>
          <p:nvPr/>
        </p:nvPicPr>
        <p:blipFill>
          <a:blip r:embed="rId44">
            <a:alphaModFix/>
          </a:blip>
          <a:stretch>
            <a:fillRect/>
          </a:stretch>
        </p:blipFill>
        <p:spPr>
          <a:xfrm>
            <a:off x="1243314" y="1355849"/>
            <a:ext cx="825000" cy="506000"/>
          </a:xfrm>
          <a:prstGeom prst="rect">
            <a:avLst/>
          </a:prstGeom>
          <a:noFill/>
          <a:ln>
            <a:noFill/>
          </a:ln>
        </p:spPr>
      </p:pic>
      <p:pic>
        <p:nvPicPr>
          <p:cNvPr id="485" name="Shape 485"/>
          <p:cNvPicPr preferRelativeResize="0"/>
          <p:nvPr/>
        </p:nvPicPr>
        <p:blipFill>
          <a:blip r:embed="rId45">
            <a:alphaModFix/>
          </a:blip>
          <a:stretch>
            <a:fillRect/>
          </a:stretch>
        </p:blipFill>
        <p:spPr>
          <a:xfrm>
            <a:off x="7085745" y="1446479"/>
            <a:ext cx="1126501" cy="324739"/>
          </a:xfrm>
          <a:prstGeom prst="rect">
            <a:avLst/>
          </a:prstGeom>
          <a:noFill/>
          <a:ln>
            <a:noFill/>
          </a:ln>
        </p:spPr>
      </p:pic>
      <p:pic>
        <p:nvPicPr>
          <p:cNvPr id="486" name="Shape 486"/>
          <p:cNvPicPr preferRelativeResize="0"/>
          <p:nvPr/>
        </p:nvPicPr>
        <p:blipFill>
          <a:blip r:embed="rId46">
            <a:alphaModFix/>
          </a:blip>
          <a:stretch>
            <a:fillRect/>
          </a:stretch>
        </p:blipFill>
        <p:spPr>
          <a:xfrm>
            <a:off x="5027588" y="2637976"/>
            <a:ext cx="635100" cy="635100"/>
          </a:xfrm>
          <a:prstGeom prst="rect">
            <a:avLst/>
          </a:prstGeom>
          <a:noFill/>
          <a:ln>
            <a:noFill/>
          </a:ln>
        </p:spPr>
      </p:pic>
      <p:pic>
        <p:nvPicPr>
          <p:cNvPr id="487" name="Shape 487"/>
          <p:cNvPicPr preferRelativeResize="0"/>
          <p:nvPr/>
        </p:nvPicPr>
        <p:blipFill>
          <a:blip r:embed="rId47">
            <a:alphaModFix/>
          </a:blip>
          <a:stretch>
            <a:fillRect/>
          </a:stretch>
        </p:blipFill>
        <p:spPr>
          <a:xfrm>
            <a:off x="3276344" y="2669295"/>
            <a:ext cx="825000" cy="566500"/>
          </a:xfrm>
          <a:prstGeom prst="rect">
            <a:avLst/>
          </a:prstGeom>
          <a:noFill/>
          <a:ln>
            <a:noFill/>
          </a:ln>
        </p:spPr>
      </p:pic>
      <p:pic>
        <p:nvPicPr>
          <p:cNvPr id="488" name="Shape 488"/>
          <p:cNvPicPr preferRelativeResize="0"/>
          <p:nvPr/>
        </p:nvPicPr>
        <p:blipFill>
          <a:blip r:embed="rId48">
            <a:alphaModFix/>
          </a:blip>
          <a:stretch>
            <a:fillRect/>
          </a:stretch>
        </p:blipFill>
        <p:spPr>
          <a:xfrm>
            <a:off x="6341064" y="3590801"/>
            <a:ext cx="461937" cy="276000"/>
          </a:xfrm>
          <a:prstGeom prst="rect">
            <a:avLst/>
          </a:prstGeom>
          <a:noFill/>
          <a:ln>
            <a:noFill/>
          </a:ln>
        </p:spPr>
      </p:pic>
      <p:pic>
        <p:nvPicPr>
          <p:cNvPr id="489" name="Shape 489"/>
          <p:cNvPicPr preferRelativeResize="0"/>
          <p:nvPr/>
        </p:nvPicPr>
        <p:blipFill>
          <a:blip r:embed="rId49">
            <a:alphaModFix/>
          </a:blip>
          <a:stretch>
            <a:fillRect/>
          </a:stretch>
        </p:blipFill>
        <p:spPr>
          <a:xfrm>
            <a:off x="5292588" y="3954089"/>
            <a:ext cx="519725" cy="259862"/>
          </a:xfrm>
          <a:prstGeom prst="rect">
            <a:avLst/>
          </a:prstGeom>
          <a:noFill/>
          <a:ln>
            <a:noFill/>
          </a:ln>
        </p:spPr>
      </p:pic>
      <p:pic>
        <p:nvPicPr>
          <p:cNvPr id="490" name="Shape 490"/>
          <p:cNvPicPr preferRelativeResize="0"/>
          <p:nvPr/>
        </p:nvPicPr>
        <p:blipFill>
          <a:blip r:embed="rId50">
            <a:alphaModFix/>
          </a:blip>
          <a:stretch>
            <a:fillRect/>
          </a:stretch>
        </p:blipFill>
        <p:spPr>
          <a:xfrm>
            <a:off x="3928050" y="4283797"/>
            <a:ext cx="461925" cy="373257"/>
          </a:xfrm>
          <a:prstGeom prst="rect">
            <a:avLst/>
          </a:prstGeom>
          <a:noFill/>
          <a:ln>
            <a:noFill/>
          </a:ln>
        </p:spPr>
      </p:pic>
      <p:pic>
        <p:nvPicPr>
          <p:cNvPr id="491" name="Shape 491"/>
          <p:cNvPicPr preferRelativeResize="0"/>
          <p:nvPr/>
        </p:nvPicPr>
        <p:blipFill>
          <a:blip r:embed="rId51">
            <a:alphaModFix/>
          </a:blip>
          <a:stretch>
            <a:fillRect/>
          </a:stretch>
        </p:blipFill>
        <p:spPr>
          <a:xfrm>
            <a:off x="5520938" y="4218425"/>
            <a:ext cx="504000" cy="504000"/>
          </a:xfrm>
          <a:prstGeom prst="rect">
            <a:avLst/>
          </a:prstGeom>
          <a:noFill/>
          <a:ln>
            <a:noFill/>
          </a:ln>
        </p:spPr>
      </p:pic>
      <p:pic>
        <p:nvPicPr>
          <p:cNvPr id="492" name="Shape 492"/>
          <p:cNvPicPr preferRelativeResize="0"/>
          <p:nvPr/>
        </p:nvPicPr>
        <p:blipFill>
          <a:blip r:embed="rId52">
            <a:alphaModFix/>
          </a:blip>
          <a:stretch>
            <a:fillRect/>
          </a:stretch>
        </p:blipFill>
        <p:spPr>
          <a:xfrm>
            <a:off x="6142327" y="4317761"/>
            <a:ext cx="245400" cy="305329"/>
          </a:xfrm>
          <a:prstGeom prst="rect">
            <a:avLst/>
          </a:prstGeom>
          <a:noFill/>
          <a:ln>
            <a:noFill/>
          </a:ln>
        </p:spPr>
      </p:pic>
      <p:pic>
        <p:nvPicPr>
          <p:cNvPr id="493" name="Shape 493"/>
          <p:cNvPicPr preferRelativeResize="0"/>
          <p:nvPr/>
        </p:nvPicPr>
        <p:blipFill>
          <a:blip r:embed="rId53">
            <a:alphaModFix/>
          </a:blip>
          <a:stretch>
            <a:fillRect/>
          </a:stretch>
        </p:blipFill>
        <p:spPr>
          <a:xfrm>
            <a:off x="6509150" y="3878850"/>
            <a:ext cx="399550" cy="410341"/>
          </a:xfrm>
          <a:prstGeom prst="rect">
            <a:avLst/>
          </a:prstGeom>
          <a:noFill/>
          <a:ln>
            <a:noFill/>
          </a:ln>
        </p:spPr>
      </p:pic>
      <p:pic>
        <p:nvPicPr>
          <p:cNvPr id="494" name="Shape 494"/>
          <p:cNvPicPr preferRelativeResize="0"/>
          <p:nvPr/>
        </p:nvPicPr>
        <p:blipFill>
          <a:blip r:embed="rId54">
            <a:alphaModFix/>
          </a:blip>
          <a:stretch>
            <a:fillRect/>
          </a:stretch>
        </p:blipFill>
        <p:spPr>
          <a:xfrm>
            <a:off x="4845732" y="3884245"/>
            <a:ext cx="399550" cy="399550"/>
          </a:xfrm>
          <a:prstGeom prst="rect">
            <a:avLst/>
          </a:prstGeom>
          <a:noFill/>
          <a:ln>
            <a:noFill/>
          </a:ln>
        </p:spPr>
      </p:pic>
      <p:pic>
        <p:nvPicPr>
          <p:cNvPr id="495" name="Shape 495"/>
          <p:cNvPicPr preferRelativeResize="0"/>
          <p:nvPr/>
        </p:nvPicPr>
        <p:blipFill>
          <a:blip r:embed="rId46">
            <a:alphaModFix/>
          </a:blip>
          <a:stretch>
            <a:fillRect/>
          </a:stretch>
        </p:blipFill>
        <p:spPr>
          <a:xfrm>
            <a:off x="1888681" y="4265525"/>
            <a:ext cx="461925" cy="461925"/>
          </a:xfrm>
          <a:prstGeom prst="rect">
            <a:avLst/>
          </a:prstGeom>
          <a:noFill/>
          <a:ln>
            <a:noFill/>
          </a:ln>
        </p:spPr>
      </p:pic>
      <p:pic>
        <p:nvPicPr>
          <p:cNvPr id="496" name="Shape 496"/>
          <p:cNvPicPr preferRelativeResize="0"/>
          <p:nvPr/>
        </p:nvPicPr>
        <p:blipFill rotWithShape="1">
          <a:blip r:embed="rId55">
            <a:alphaModFix/>
          </a:blip>
          <a:srcRect t="24947" b="23783"/>
          <a:stretch/>
        </p:blipFill>
        <p:spPr>
          <a:xfrm>
            <a:off x="2222252" y="1410327"/>
            <a:ext cx="1032600" cy="397043"/>
          </a:xfrm>
          <a:prstGeom prst="rect">
            <a:avLst/>
          </a:prstGeom>
          <a:noFill/>
          <a:ln>
            <a:noFill/>
          </a:ln>
        </p:spPr>
      </p:pic>
      <p:pic>
        <p:nvPicPr>
          <p:cNvPr id="497" name="Shape 497"/>
          <p:cNvPicPr preferRelativeResize="0"/>
          <p:nvPr/>
        </p:nvPicPr>
        <p:blipFill rotWithShape="1">
          <a:blip r:embed="rId56">
            <a:alphaModFix/>
          </a:blip>
          <a:srcRect l="11562" t="18391" r="13982" b="20951"/>
          <a:stretch/>
        </p:blipFill>
        <p:spPr>
          <a:xfrm>
            <a:off x="5817657" y="3631426"/>
            <a:ext cx="461925" cy="194750"/>
          </a:xfrm>
          <a:prstGeom prst="rect">
            <a:avLst/>
          </a:prstGeom>
          <a:noFill/>
          <a:ln>
            <a:noFill/>
          </a:ln>
        </p:spPr>
      </p:pic>
      <p:pic>
        <p:nvPicPr>
          <p:cNvPr id="498" name="Shape 498"/>
          <p:cNvPicPr preferRelativeResize="0"/>
          <p:nvPr/>
        </p:nvPicPr>
        <p:blipFill>
          <a:blip r:embed="rId57">
            <a:alphaModFix/>
          </a:blip>
          <a:stretch>
            <a:fillRect/>
          </a:stretch>
        </p:blipFill>
        <p:spPr>
          <a:xfrm>
            <a:off x="195375" y="1388330"/>
            <a:ext cx="894000" cy="441037"/>
          </a:xfrm>
          <a:prstGeom prst="rect">
            <a:avLst/>
          </a:prstGeom>
          <a:noFill/>
          <a:ln>
            <a:noFill/>
          </a:ln>
        </p:spPr>
      </p:pic>
      <p:pic>
        <p:nvPicPr>
          <p:cNvPr id="499" name="Shape 499"/>
          <p:cNvPicPr preferRelativeResize="0"/>
          <p:nvPr/>
        </p:nvPicPr>
        <p:blipFill>
          <a:blip r:embed="rId58">
            <a:alphaModFix/>
          </a:blip>
          <a:stretch>
            <a:fillRect/>
          </a:stretch>
        </p:blipFill>
        <p:spPr>
          <a:xfrm>
            <a:off x="2274179" y="4002638"/>
            <a:ext cx="635100" cy="310619"/>
          </a:xfrm>
          <a:prstGeom prst="rect">
            <a:avLst/>
          </a:prstGeom>
          <a:noFill/>
          <a:ln>
            <a:noFill/>
          </a:ln>
        </p:spPr>
      </p:pic>
      <p:pic>
        <p:nvPicPr>
          <p:cNvPr id="500" name="Shape 500"/>
          <p:cNvPicPr preferRelativeResize="0"/>
          <p:nvPr/>
        </p:nvPicPr>
        <p:blipFill>
          <a:blip r:embed="rId59">
            <a:alphaModFix/>
          </a:blip>
          <a:stretch>
            <a:fillRect/>
          </a:stretch>
        </p:blipFill>
        <p:spPr>
          <a:xfrm>
            <a:off x="2176788" y="3624829"/>
            <a:ext cx="635100" cy="389001"/>
          </a:xfrm>
          <a:prstGeom prst="rect">
            <a:avLst/>
          </a:prstGeom>
          <a:noFill/>
          <a:ln>
            <a:noFill/>
          </a:ln>
        </p:spPr>
      </p:pic>
      <p:pic>
        <p:nvPicPr>
          <p:cNvPr id="501" name="Shape 501"/>
          <p:cNvPicPr preferRelativeResize="0"/>
          <p:nvPr/>
        </p:nvPicPr>
        <p:blipFill rotWithShape="1">
          <a:blip r:embed="rId60">
            <a:alphaModFix/>
          </a:blip>
          <a:srcRect t="34485" b="28824"/>
          <a:stretch/>
        </p:blipFill>
        <p:spPr>
          <a:xfrm>
            <a:off x="1530954" y="4034940"/>
            <a:ext cx="670500" cy="246015"/>
          </a:xfrm>
          <a:prstGeom prst="rect">
            <a:avLst/>
          </a:prstGeom>
          <a:noFill/>
          <a:ln>
            <a:noFill/>
          </a:ln>
        </p:spPr>
      </p:pic>
      <p:pic>
        <p:nvPicPr>
          <p:cNvPr id="502" name="Shape 502"/>
          <p:cNvPicPr preferRelativeResize="0"/>
          <p:nvPr/>
        </p:nvPicPr>
        <p:blipFill>
          <a:blip r:embed="rId61">
            <a:alphaModFix/>
          </a:blip>
          <a:stretch>
            <a:fillRect/>
          </a:stretch>
        </p:blipFill>
        <p:spPr>
          <a:xfrm>
            <a:off x="4311701" y="3643287"/>
            <a:ext cx="373250" cy="228617"/>
          </a:xfrm>
          <a:prstGeom prst="rect">
            <a:avLst/>
          </a:prstGeom>
          <a:noFill/>
          <a:ln>
            <a:noFill/>
          </a:ln>
        </p:spPr>
      </p:pic>
    </p:spTree>
    <p:extLst>
      <p:ext uri="{BB962C8B-B14F-4D97-AF65-F5344CB8AC3E}">
        <p14:creationId xmlns:p14="http://schemas.microsoft.com/office/powerpoint/2010/main" val="751600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13</a:t>
            </a:fld>
            <a:endParaRPr/>
          </a:p>
        </p:txBody>
      </p:sp>
      <p:sp>
        <p:nvSpPr>
          <p:cNvPr id="508" name="Shape 508"/>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noAutofit/>
          </a:bodyPr>
          <a:lstStyle/>
          <a:p>
            <a:pPr lvl="0"/>
            <a:r>
              <a:rPr lang="en-US" dirty="0"/>
              <a:t>170</a:t>
            </a:r>
            <a:r>
              <a:rPr lang="en-US" dirty="0" smtClean="0"/>
              <a:t>+</a:t>
            </a:r>
            <a:r>
              <a:rPr lang="zh-CN" altLang="en-US" b="1" dirty="0"/>
              <a:t>多家会员单位，数量不断增加</a:t>
            </a:r>
            <a:r>
              <a:rPr lang="en-US" altLang="zh-CN" dirty="0"/>
              <a:t>(</a:t>
            </a:r>
            <a:r>
              <a:rPr lang="zh-CN" altLang="en-US" dirty="0"/>
              <a:t>白银会员</a:t>
            </a:r>
            <a:r>
              <a:rPr lang="en-US" altLang="zh-CN" dirty="0"/>
              <a:t>)</a:t>
            </a:r>
            <a:endParaRPr b="0" i="0" u="none" strike="noStrike" cap="none" dirty="0">
              <a:solidFill>
                <a:srgbClr val="FFFFFF"/>
              </a:solidFill>
              <a:latin typeface="Century Gothic"/>
              <a:ea typeface="Century Gothic"/>
              <a:cs typeface="Century Gothic"/>
              <a:sym typeface="Century Gothic"/>
            </a:endParaRPr>
          </a:p>
        </p:txBody>
      </p:sp>
      <p:sp>
        <p:nvSpPr>
          <p:cNvPr id="509" name="Shape 509"/>
          <p:cNvSpPr/>
          <p:nvPr/>
        </p:nvSpPr>
        <p:spPr>
          <a:xfrm>
            <a:off x="102750" y="1090650"/>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0" name="Shape 510"/>
          <p:cNvSpPr txBox="1"/>
          <p:nvPr/>
        </p:nvSpPr>
        <p:spPr>
          <a:xfrm>
            <a:off x="3381448" y="10435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chemeClr val="lt1"/>
                </a:solidFill>
              </a:rPr>
              <a:t>Silver</a:t>
            </a:r>
            <a:r>
              <a:rPr lang="en-US" sz="1000" b="1" i="0" u="none" strike="noStrike" cap="none">
                <a:solidFill>
                  <a:schemeClr val="lt1"/>
                </a:solidFill>
                <a:latin typeface="Arial"/>
                <a:ea typeface="Arial"/>
                <a:cs typeface="Arial"/>
                <a:sym typeface="Arial"/>
              </a:rPr>
              <a:t> Members</a:t>
            </a:r>
            <a:endParaRPr sz="1000" b="1" i="0" u="none" strike="noStrike" cap="none">
              <a:solidFill>
                <a:schemeClr val="lt1"/>
              </a:solidFill>
              <a:latin typeface="Arial"/>
              <a:ea typeface="Arial"/>
              <a:cs typeface="Arial"/>
              <a:sym typeface="Arial"/>
            </a:endParaRPr>
          </a:p>
        </p:txBody>
      </p:sp>
      <p:pic>
        <p:nvPicPr>
          <p:cNvPr id="511" name="Shape 511" descr="Codefresh logo.png"/>
          <p:cNvPicPr preferRelativeResize="0"/>
          <p:nvPr/>
        </p:nvPicPr>
        <p:blipFill rotWithShape="1">
          <a:blip r:embed="rId3">
            <a:alphaModFix/>
          </a:blip>
          <a:srcRect l="14101" r="17008"/>
          <a:stretch/>
        </p:blipFill>
        <p:spPr>
          <a:xfrm>
            <a:off x="4652295" y="2570032"/>
            <a:ext cx="540775" cy="403757"/>
          </a:xfrm>
          <a:prstGeom prst="rect">
            <a:avLst/>
          </a:prstGeom>
          <a:noFill/>
          <a:ln>
            <a:noFill/>
          </a:ln>
        </p:spPr>
      </p:pic>
      <p:pic>
        <p:nvPicPr>
          <p:cNvPr id="512" name="Shape 512"/>
          <p:cNvPicPr preferRelativeResize="0"/>
          <p:nvPr/>
        </p:nvPicPr>
        <p:blipFill rotWithShape="1">
          <a:blip r:embed="rId4">
            <a:alphaModFix/>
          </a:blip>
          <a:srcRect l="10757" r="9852"/>
          <a:stretch/>
        </p:blipFill>
        <p:spPr>
          <a:xfrm>
            <a:off x="7016099" y="1984613"/>
            <a:ext cx="485700" cy="435300"/>
          </a:xfrm>
          <a:prstGeom prst="rect">
            <a:avLst/>
          </a:prstGeom>
          <a:noFill/>
          <a:ln>
            <a:noFill/>
          </a:ln>
        </p:spPr>
      </p:pic>
      <p:pic>
        <p:nvPicPr>
          <p:cNvPr id="513" name="Shape 513" descr="AMIHAN LOGO-01.png"/>
          <p:cNvPicPr preferRelativeResize="0"/>
          <p:nvPr/>
        </p:nvPicPr>
        <p:blipFill rotWithShape="1">
          <a:blip r:embed="rId5">
            <a:alphaModFix/>
          </a:blip>
          <a:srcRect/>
          <a:stretch/>
        </p:blipFill>
        <p:spPr>
          <a:xfrm>
            <a:off x="4217073" y="1330112"/>
            <a:ext cx="403200" cy="564000"/>
          </a:xfrm>
          <a:prstGeom prst="rect">
            <a:avLst/>
          </a:prstGeom>
          <a:noFill/>
          <a:ln>
            <a:noFill/>
          </a:ln>
        </p:spPr>
      </p:pic>
      <p:pic>
        <p:nvPicPr>
          <p:cNvPr id="514" name="Shape 514" descr="GFLogo-Scaled.png"/>
          <p:cNvPicPr preferRelativeResize="0"/>
          <p:nvPr/>
        </p:nvPicPr>
        <p:blipFill rotWithShape="1">
          <a:blip r:embed="rId6">
            <a:alphaModFix/>
          </a:blip>
          <a:srcRect t="33308" b="35448"/>
          <a:stretch/>
        </p:blipFill>
        <p:spPr>
          <a:xfrm>
            <a:off x="2503064" y="3743300"/>
            <a:ext cx="1128900" cy="352800"/>
          </a:xfrm>
          <a:prstGeom prst="rect">
            <a:avLst/>
          </a:prstGeom>
          <a:noFill/>
          <a:ln>
            <a:noFill/>
          </a:ln>
        </p:spPr>
      </p:pic>
      <p:pic>
        <p:nvPicPr>
          <p:cNvPr id="515" name="Shape 515"/>
          <p:cNvPicPr preferRelativeResize="0"/>
          <p:nvPr/>
        </p:nvPicPr>
        <p:blipFill rotWithShape="1">
          <a:blip r:embed="rId7">
            <a:alphaModFix/>
          </a:blip>
          <a:srcRect/>
          <a:stretch/>
        </p:blipFill>
        <p:spPr>
          <a:xfrm>
            <a:off x="7496966" y="4254367"/>
            <a:ext cx="663900" cy="407400"/>
          </a:xfrm>
          <a:prstGeom prst="rect">
            <a:avLst/>
          </a:prstGeom>
          <a:noFill/>
          <a:ln>
            <a:noFill/>
          </a:ln>
        </p:spPr>
      </p:pic>
      <p:pic>
        <p:nvPicPr>
          <p:cNvPr id="516" name="Shape 516" descr="logo_easystack-300x184.png"/>
          <p:cNvPicPr preferRelativeResize="0"/>
          <p:nvPr/>
        </p:nvPicPr>
        <p:blipFill rotWithShape="1">
          <a:blip r:embed="rId8">
            <a:alphaModFix/>
          </a:blip>
          <a:srcRect/>
          <a:stretch/>
        </p:blipFill>
        <p:spPr>
          <a:xfrm>
            <a:off x="7658835" y="3177950"/>
            <a:ext cx="733500" cy="449700"/>
          </a:xfrm>
          <a:prstGeom prst="rect">
            <a:avLst/>
          </a:prstGeom>
          <a:noFill/>
          <a:ln>
            <a:noFill/>
          </a:ln>
        </p:spPr>
      </p:pic>
      <p:pic>
        <p:nvPicPr>
          <p:cNvPr id="517" name="Shape 517" descr="logo_ebay-300x184.png"/>
          <p:cNvPicPr preferRelativeResize="0"/>
          <p:nvPr/>
        </p:nvPicPr>
        <p:blipFill rotWithShape="1">
          <a:blip r:embed="rId9">
            <a:alphaModFix/>
          </a:blip>
          <a:srcRect/>
          <a:stretch/>
        </p:blipFill>
        <p:spPr>
          <a:xfrm>
            <a:off x="8551199" y="3230300"/>
            <a:ext cx="562200" cy="345000"/>
          </a:xfrm>
          <a:prstGeom prst="rect">
            <a:avLst/>
          </a:prstGeom>
          <a:noFill/>
          <a:ln>
            <a:noFill/>
          </a:ln>
        </p:spPr>
      </p:pic>
      <p:pic>
        <p:nvPicPr>
          <p:cNvPr id="518" name="Shape 518" descr="logo_goldmansachs-300x184.png"/>
          <p:cNvPicPr preferRelativeResize="0"/>
          <p:nvPr/>
        </p:nvPicPr>
        <p:blipFill rotWithShape="1">
          <a:blip r:embed="rId10">
            <a:alphaModFix/>
          </a:blip>
          <a:srcRect/>
          <a:stretch/>
        </p:blipFill>
        <p:spPr>
          <a:xfrm>
            <a:off x="7257565" y="3731300"/>
            <a:ext cx="614700" cy="376800"/>
          </a:xfrm>
          <a:prstGeom prst="rect">
            <a:avLst/>
          </a:prstGeom>
          <a:noFill/>
          <a:ln>
            <a:noFill/>
          </a:ln>
        </p:spPr>
      </p:pic>
      <p:pic>
        <p:nvPicPr>
          <p:cNvPr id="519" name="Shape 519" descr="logo_heptio-300x184.png"/>
          <p:cNvPicPr preferRelativeResize="0"/>
          <p:nvPr/>
        </p:nvPicPr>
        <p:blipFill rotWithShape="1">
          <a:blip r:embed="rId11">
            <a:alphaModFix/>
          </a:blip>
          <a:srcRect/>
          <a:stretch/>
        </p:blipFill>
        <p:spPr>
          <a:xfrm>
            <a:off x="5883372" y="4254667"/>
            <a:ext cx="663900" cy="406800"/>
          </a:xfrm>
          <a:prstGeom prst="rect">
            <a:avLst/>
          </a:prstGeom>
          <a:noFill/>
          <a:ln>
            <a:noFill/>
          </a:ln>
        </p:spPr>
      </p:pic>
      <p:pic>
        <p:nvPicPr>
          <p:cNvPr id="520" name="Shape 520" descr="C1_Core_NG_RGB_R-01.png"/>
          <p:cNvPicPr preferRelativeResize="0"/>
          <p:nvPr/>
        </p:nvPicPr>
        <p:blipFill rotWithShape="1">
          <a:blip r:embed="rId12">
            <a:alphaModFix/>
          </a:blip>
          <a:srcRect l="22959" t="32122" r="20711" b="32410"/>
          <a:stretch/>
        </p:blipFill>
        <p:spPr>
          <a:xfrm>
            <a:off x="8362950" y="2001563"/>
            <a:ext cx="710700" cy="401400"/>
          </a:xfrm>
          <a:prstGeom prst="rect">
            <a:avLst/>
          </a:prstGeom>
          <a:noFill/>
          <a:ln>
            <a:noFill/>
          </a:ln>
        </p:spPr>
      </p:pic>
      <p:pic>
        <p:nvPicPr>
          <p:cNvPr id="521" name="Shape 521"/>
          <p:cNvPicPr preferRelativeResize="0"/>
          <p:nvPr/>
        </p:nvPicPr>
        <p:blipFill rotWithShape="1">
          <a:blip r:embed="rId13">
            <a:alphaModFix/>
          </a:blip>
          <a:srcRect t="19325" b="17395"/>
          <a:stretch/>
        </p:blipFill>
        <p:spPr>
          <a:xfrm>
            <a:off x="4722724" y="1460612"/>
            <a:ext cx="794400" cy="303000"/>
          </a:xfrm>
          <a:prstGeom prst="rect">
            <a:avLst/>
          </a:prstGeom>
          <a:noFill/>
          <a:ln>
            <a:noFill/>
          </a:ln>
        </p:spPr>
      </p:pic>
      <p:pic>
        <p:nvPicPr>
          <p:cNvPr id="522" name="Shape 522"/>
          <p:cNvPicPr preferRelativeResize="0"/>
          <p:nvPr/>
        </p:nvPicPr>
        <p:blipFill rotWithShape="1">
          <a:blip r:embed="rId14">
            <a:alphaModFix/>
          </a:blip>
          <a:srcRect t="13265" b="13725"/>
          <a:stretch/>
        </p:blipFill>
        <p:spPr>
          <a:xfrm>
            <a:off x="6565326" y="1409912"/>
            <a:ext cx="919200" cy="404400"/>
          </a:xfrm>
          <a:prstGeom prst="rect">
            <a:avLst/>
          </a:prstGeom>
          <a:noFill/>
          <a:ln>
            <a:noFill/>
          </a:ln>
        </p:spPr>
      </p:pic>
      <p:pic>
        <p:nvPicPr>
          <p:cNvPr id="523" name="Shape 523"/>
          <p:cNvPicPr preferRelativeResize="0"/>
          <p:nvPr/>
        </p:nvPicPr>
        <p:blipFill rotWithShape="1">
          <a:blip r:embed="rId15">
            <a:alphaModFix/>
          </a:blip>
          <a:srcRect/>
          <a:stretch/>
        </p:blipFill>
        <p:spPr>
          <a:xfrm>
            <a:off x="919334" y="2007413"/>
            <a:ext cx="636000" cy="389700"/>
          </a:xfrm>
          <a:prstGeom prst="rect">
            <a:avLst/>
          </a:prstGeom>
          <a:noFill/>
          <a:ln>
            <a:noFill/>
          </a:ln>
        </p:spPr>
      </p:pic>
      <p:pic>
        <p:nvPicPr>
          <p:cNvPr id="524" name="Shape 524"/>
          <p:cNvPicPr preferRelativeResize="0"/>
          <p:nvPr/>
        </p:nvPicPr>
        <p:blipFill rotWithShape="1">
          <a:blip r:embed="rId16">
            <a:alphaModFix/>
          </a:blip>
          <a:srcRect t="14391" b="18008"/>
          <a:stretch/>
        </p:blipFill>
        <p:spPr>
          <a:xfrm>
            <a:off x="7635374" y="2041313"/>
            <a:ext cx="670200" cy="321900"/>
          </a:xfrm>
          <a:prstGeom prst="rect">
            <a:avLst/>
          </a:prstGeom>
          <a:noFill/>
          <a:ln>
            <a:noFill/>
          </a:ln>
        </p:spPr>
      </p:pic>
      <p:pic>
        <p:nvPicPr>
          <p:cNvPr id="525" name="Shape 525" descr="Aporeto-01.png"/>
          <p:cNvPicPr preferRelativeResize="0"/>
          <p:nvPr/>
        </p:nvPicPr>
        <p:blipFill rotWithShape="1">
          <a:blip r:embed="rId17">
            <a:alphaModFix/>
          </a:blip>
          <a:srcRect/>
          <a:stretch/>
        </p:blipFill>
        <p:spPr>
          <a:xfrm>
            <a:off x="5619575" y="1494662"/>
            <a:ext cx="843300" cy="234900"/>
          </a:xfrm>
          <a:prstGeom prst="rect">
            <a:avLst/>
          </a:prstGeom>
          <a:noFill/>
          <a:ln>
            <a:noFill/>
          </a:ln>
        </p:spPr>
      </p:pic>
      <p:pic>
        <p:nvPicPr>
          <p:cNvPr id="526" name="Shape 526"/>
          <p:cNvPicPr preferRelativeResize="0"/>
          <p:nvPr/>
        </p:nvPicPr>
        <p:blipFill rotWithShape="1">
          <a:blip r:embed="rId18">
            <a:alphaModFix/>
          </a:blip>
          <a:srcRect t="21146" b="22222"/>
          <a:stretch/>
        </p:blipFill>
        <p:spPr>
          <a:xfrm>
            <a:off x="3766331" y="2642911"/>
            <a:ext cx="743700" cy="258000"/>
          </a:xfrm>
          <a:prstGeom prst="rect">
            <a:avLst/>
          </a:prstGeom>
          <a:noFill/>
          <a:ln>
            <a:noFill/>
          </a:ln>
        </p:spPr>
      </p:pic>
      <p:pic>
        <p:nvPicPr>
          <p:cNvPr id="527" name="Shape 527"/>
          <p:cNvPicPr preferRelativeResize="0"/>
          <p:nvPr/>
        </p:nvPicPr>
        <p:blipFill rotWithShape="1">
          <a:blip r:embed="rId19">
            <a:alphaModFix/>
          </a:blip>
          <a:srcRect/>
          <a:stretch/>
        </p:blipFill>
        <p:spPr>
          <a:xfrm>
            <a:off x="7350560" y="2583061"/>
            <a:ext cx="614700" cy="377700"/>
          </a:xfrm>
          <a:prstGeom prst="rect">
            <a:avLst/>
          </a:prstGeom>
          <a:noFill/>
          <a:ln>
            <a:noFill/>
          </a:ln>
        </p:spPr>
      </p:pic>
      <p:pic>
        <p:nvPicPr>
          <p:cNvPr id="528" name="Shape 528"/>
          <p:cNvPicPr preferRelativeResize="0"/>
          <p:nvPr/>
        </p:nvPicPr>
        <p:blipFill rotWithShape="1">
          <a:blip r:embed="rId20">
            <a:alphaModFix/>
          </a:blip>
          <a:srcRect/>
          <a:stretch/>
        </p:blipFill>
        <p:spPr>
          <a:xfrm>
            <a:off x="1144389" y="3184700"/>
            <a:ext cx="710700" cy="436200"/>
          </a:xfrm>
          <a:prstGeom prst="rect">
            <a:avLst/>
          </a:prstGeom>
          <a:noFill/>
          <a:ln>
            <a:noFill/>
          </a:ln>
        </p:spPr>
      </p:pic>
      <p:pic>
        <p:nvPicPr>
          <p:cNvPr id="529" name="Shape 529"/>
          <p:cNvPicPr preferRelativeResize="0"/>
          <p:nvPr/>
        </p:nvPicPr>
        <p:blipFill rotWithShape="1">
          <a:blip r:embed="rId21">
            <a:alphaModFix/>
          </a:blip>
          <a:srcRect/>
          <a:stretch/>
        </p:blipFill>
        <p:spPr>
          <a:xfrm>
            <a:off x="6439472" y="3312500"/>
            <a:ext cx="1060500" cy="180600"/>
          </a:xfrm>
          <a:prstGeom prst="rect">
            <a:avLst/>
          </a:prstGeom>
          <a:noFill/>
          <a:ln>
            <a:noFill/>
          </a:ln>
        </p:spPr>
      </p:pic>
      <p:pic>
        <p:nvPicPr>
          <p:cNvPr id="530" name="Shape 530" descr="logo-1.png"/>
          <p:cNvPicPr preferRelativeResize="0"/>
          <p:nvPr/>
        </p:nvPicPr>
        <p:blipFill rotWithShape="1">
          <a:blip r:embed="rId22">
            <a:alphaModFix/>
          </a:blip>
          <a:srcRect/>
          <a:stretch/>
        </p:blipFill>
        <p:spPr>
          <a:xfrm>
            <a:off x="947252" y="2567161"/>
            <a:ext cx="414900" cy="409500"/>
          </a:xfrm>
          <a:prstGeom prst="rect">
            <a:avLst/>
          </a:prstGeom>
          <a:noFill/>
          <a:ln>
            <a:noFill/>
          </a:ln>
        </p:spPr>
      </p:pic>
      <p:pic>
        <p:nvPicPr>
          <p:cNvPr id="531" name="Shape 531"/>
          <p:cNvPicPr preferRelativeResize="0"/>
          <p:nvPr/>
        </p:nvPicPr>
        <p:blipFill rotWithShape="1">
          <a:blip r:embed="rId23">
            <a:alphaModFix/>
          </a:blip>
          <a:srcRect r="9412" b="10984"/>
          <a:stretch/>
        </p:blipFill>
        <p:spPr>
          <a:xfrm>
            <a:off x="2882984" y="2000663"/>
            <a:ext cx="829800" cy="403200"/>
          </a:xfrm>
          <a:prstGeom prst="rect">
            <a:avLst/>
          </a:prstGeom>
          <a:noFill/>
          <a:ln>
            <a:noFill/>
          </a:ln>
        </p:spPr>
      </p:pic>
      <p:pic>
        <p:nvPicPr>
          <p:cNvPr id="532" name="Shape 532"/>
          <p:cNvPicPr preferRelativeResize="0"/>
          <p:nvPr/>
        </p:nvPicPr>
        <p:blipFill rotWithShape="1">
          <a:blip r:embed="rId24">
            <a:alphaModFix/>
          </a:blip>
          <a:srcRect t="24272" b="24508"/>
          <a:stretch/>
        </p:blipFill>
        <p:spPr>
          <a:xfrm>
            <a:off x="1850520" y="1484162"/>
            <a:ext cx="829800" cy="255900"/>
          </a:xfrm>
          <a:prstGeom prst="rect">
            <a:avLst/>
          </a:prstGeom>
          <a:noFill/>
          <a:ln>
            <a:noFill/>
          </a:ln>
        </p:spPr>
      </p:pic>
      <p:pic>
        <p:nvPicPr>
          <p:cNvPr id="533" name="Shape 533"/>
          <p:cNvPicPr preferRelativeResize="0"/>
          <p:nvPr/>
        </p:nvPicPr>
        <p:blipFill rotWithShape="1">
          <a:blip r:embed="rId25">
            <a:alphaModFix/>
          </a:blip>
          <a:srcRect l="7679" r="11138"/>
          <a:stretch/>
        </p:blipFill>
        <p:spPr>
          <a:xfrm>
            <a:off x="-12825" y="3676550"/>
            <a:ext cx="645000" cy="486300"/>
          </a:xfrm>
          <a:prstGeom prst="rect">
            <a:avLst/>
          </a:prstGeom>
          <a:noFill/>
          <a:ln>
            <a:noFill/>
          </a:ln>
        </p:spPr>
      </p:pic>
      <p:pic>
        <p:nvPicPr>
          <p:cNvPr id="534" name="Shape 534" descr="csm_Logo_Gronau_0c303da688.jpg"/>
          <p:cNvPicPr preferRelativeResize="0"/>
          <p:nvPr/>
        </p:nvPicPr>
        <p:blipFill rotWithShape="1">
          <a:blip r:embed="rId26">
            <a:alphaModFix/>
          </a:blip>
          <a:srcRect t="10459" b="13523"/>
          <a:stretch/>
        </p:blipFill>
        <p:spPr>
          <a:xfrm>
            <a:off x="901667" y="4221817"/>
            <a:ext cx="645000" cy="472500"/>
          </a:xfrm>
          <a:prstGeom prst="rect">
            <a:avLst/>
          </a:prstGeom>
          <a:noFill/>
          <a:ln>
            <a:noFill/>
          </a:ln>
        </p:spPr>
      </p:pic>
      <p:pic>
        <p:nvPicPr>
          <p:cNvPr id="535" name="Shape 535"/>
          <p:cNvPicPr preferRelativeResize="0"/>
          <p:nvPr/>
        </p:nvPicPr>
        <p:blipFill>
          <a:blip r:embed="rId27">
            <a:alphaModFix/>
          </a:blip>
          <a:stretch>
            <a:fillRect/>
          </a:stretch>
        </p:blipFill>
        <p:spPr>
          <a:xfrm>
            <a:off x="83725" y="1391051"/>
            <a:ext cx="733397" cy="442123"/>
          </a:xfrm>
          <a:prstGeom prst="rect">
            <a:avLst/>
          </a:prstGeom>
          <a:noFill/>
          <a:ln>
            <a:noFill/>
          </a:ln>
        </p:spPr>
      </p:pic>
      <p:pic>
        <p:nvPicPr>
          <p:cNvPr id="536" name="Shape 536"/>
          <p:cNvPicPr preferRelativeResize="0"/>
          <p:nvPr/>
        </p:nvPicPr>
        <p:blipFill>
          <a:blip r:embed="rId28">
            <a:alphaModFix/>
          </a:blip>
          <a:stretch>
            <a:fillRect/>
          </a:stretch>
        </p:blipFill>
        <p:spPr>
          <a:xfrm>
            <a:off x="8508495" y="1460751"/>
            <a:ext cx="540779" cy="302723"/>
          </a:xfrm>
          <a:prstGeom prst="rect">
            <a:avLst/>
          </a:prstGeom>
          <a:noFill/>
          <a:ln>
            <a:noFill/>
          </a:ln>
        </p:spPr>
      </p:pic>
      <p:pic>
        <p:nvPicPr>
          <p:cNvPr id="537" name="Shape 537"/>
          <p:cNvPicPr preferRelativeResize="0"/>
          <p:nvPr/>
        </p:nvPicPr>
        <p:blipFill rotWithShape="1">
          <a:blip r:embed="rId29">
            <a:alphaModFix/>
          </a:blip>
          <a:srcRect l="10375" r="14113"/>
          <a:stretch/>
        </p:blipFill>
        <p:spPr>
          <a:xfrm>
            <a:off x="5718408" y="3174482"/>
            <a:ext cx="562200" cy="456637"/>
          </a:xfrm>
          <a:prstGeom prst="rect">
            <a:avLst/>
          </a:prstGeom>
          <a:noFill/>
          <a:ln>
            <a:noFill/>
          </a:ln>
        </p:spPr>
      </p:pic>
      <p:pic>
        <p:nvPicPr>
          <p:cNvPr id="538" name="Shape 538"/>
          <p:cNvPicPr preferRelativeResize="0"/>
          <p:nvPr/>
        </p:nvPicPr>
        <p:blipFill rotWithShape="1">
          <a:blip r:embed="rId30">
            <a:alphaModFix/>
          </a:blip>
          <a:srcRect l="-4624" t="16802" b="16809"/>
          <a:stretch/>
        </p:blipFill>
        <p:spPr>
          <a:xfrm>
            <a:off x="4195273" y="3740829"/>
            <a:ext cx="919200" cy="357743"/>
          </a:xfrm>
          <a:prstGeom prst="rect">
            <a:avLst/>
          </a:prstGeom>
          <a:noFill/>
          <a:ln>
            <a:noFill/>
          </a:ln>
        </p:spPr>
      </p:pic>
      <p:pic>
        <p:nvPicPr>
          <p:cNvPr id="539" name="Shape 539"/>
          <p:cNvPicPr preferRelativeResize="0"/>
          <p:nvPr/>
        </p:nvPicPr>
        <p:blipFill>
          <a:blip r:embed="rId31">
            <a:alphaModFix/>
          </a:blip>
          <a:stretch>
            <a:fillRect/>
          </a:stretch>
        </p:blipFill>
        <p:spPr>
          <a:xfrm>
            <a:off x="5194527" y="3753873"/>
            <a:ext cx="540775" cy="331654"/>
          </a:xfrm>
          <a:prstGeom prst="rect">
            <a:avLst/>
          </a:prstGeom>
          <a:noFill/>
          <a:ln>
            <a:noFill/>
          </a:ln>
        </p:spPr>
      </p:pic>
      <p:pic>
        <p:nvPicPr>
          <p:cNvPr id="540" name="Shape 540"/>
          <p:cNvPicPr preferRelativeResize="0"/>
          <p:nvPr/>
        </p:nvPicPr>
        <p:blipFill>
          <a:blip r:embed="rId32">
            <a:alphaModFix/>
          </a:blip>
          <a:stretch>
            <a:fillRect/>
          </a:stretch>
        </p:blipFill>
        <p:spPr>
          <a:xfrm>
            <a:off x="1714101" y="4254466"/>
            <a:ext cx="663900" cy="407203"/>
          </a:xfrm>
          <a:prstGeom prst="rect">
            <a:avLst/>
          </a:prstGeom>
          <a:noFill/>
          <a:ln>
            <a:noFill/>
          </a:ln>
        </p:spPr>
      </p:pic>
      <p:pic>
        <p:nvPicPr>
          <p:cNvPr id="541" name="Shape 541"/>
          <p:cNvPicPr preferRelativeResize="0"/>
          <p:nvPr/>
        </p:nvPicPr>
        <p:blipFill>
          <a:blip r:embed="rId33">
            <a:alphaModFix/>
          </a:blip>
          <a:stretch>
            <a:fillRect/>
          </a:stretch>
        </p:blipFill>
        <p:spPr>
          <a:xfrm>
            <a:off x="6444110" y="3797758"/>
            <a:ext cx="733400" cy="243884"/>
          </a:xfrm>
          <a:prstGeom prst="rect">
            <a:avLst/>
          </a:prstGeom>
          <a:noFill/>
          <a:ln>
            <a:noFill/>
          </a:ln>
        </p:spPr>
      </p:pic>
      <p:pic>
        <p:nvPicPr>
          <p:cNvPr id="542" name="Shape 542"/>
          <p:cNvPicPr preferRelativeResize="0"/>
          <p:nvPr/>
        </p:nvPicPr>
        <p:blipFill>
          <a:blip r:embed="rId34">
            <a:alphaModFix/>
          </a:blip>
          <a:stretch>
            <a:fillRect/>
          </a:stretch>
        </p:blipFill>
        <p:spPr>
          <a:xfrm>
            <a:off x="5563230" y="2117024"/>
            <a:ext cx="738933" cy="170478"/>
          </a:xfrm>
          <a:prstGeom prst="rect">
            <a:avLst/>
          </a:prstGeom>
          <a:noFill/>
          <a:ln>
            <a:noFill/>
          </a:ln>
        </p:spPr>
      </p:pic>
      <p:pic>
        <p:nvPicPr>
          <p:cNvPr id="543" name="Shape 543"/>
          <p:cNvPicPr preferRelativeResize="0"/>
          <p:nvPr/>
        </p:nvPicPr>
        <p:blipFill>
          <a:blip r:embed="rId35">
            <a:alphaModFix/>
          </a:blip>
          <a:stretch>
            <a:fillRect/>
          </a:stretch>
        </p:blipFill>
        <p:spPr>
          <a:xfrm>
            <a:off x="5815357" y="3675198"/>
            <a:ext cx="548699" cy="489005"/>
          </a:xfrm>
          <a:prstGeom prst="rect">
            <a:avLst/>
          </a:prstGeom>
          <a:noFill/>
          <a:ln>
            <a:noFill/>
          </a:ln>
        </p:spPr>
      </p:pic>
      <p:pic>
        <p:nvPicPr>
          <p:cNvPr id="544" name="Shape 544" descr="数人云logo.jpg"/>
          <p:cNvPicPr preferRelativeResize="0"/>
          <p:nvPr/>
        </p:nvPicPr>
        <p:blipFill>
          <a:blip r:embed="rId36">
            <a:alphaModFix/>
          </a:blip>
          <a:stretch>
            <a:fillRect/>
          </a:stretch>
        </p:blipFill>
        <p:spPr>
          <a:xfrm>
            <a:off x="1688909" y="2045089"/>
            <a:ext cx="1060500" cy="314348"/>
          </a:xfrm>
          <a:prstGeom prst="rect">
            <a:avLst/>
          </a:prstGeom>
          <a:noFill/>
          <a:ln>
            <a:noFill/>
          </a:ln>
        </p:spPr>
      </p:pic>
      <p:pic>
        <p:nvPicPr>
          <p:cNvPr id="545" name="Shape 545"/>
          <p:cNvPicPr preferRelativeResize="0"/>
          <p:nvPr/>
        </p:nvPicPr>
        <p:blipFill>
          <a:blip r:embed="rId37">
            <a:alphaModFix/>
          </a:blip>
          <a:stretch>
            <a:fillRect/>
          </a:stretch>
        </p:blipFill>
        <p:spPr>
          <a:xfrm>
            <a:off x="2545435" y="4218697"/>
            <a:ext cx="670200" cy="478740"/>
          </a:xfrm>
          <a:prstGeom prst="rect">
            <a:avLst/>
          </a:prstGeom>
          <a:noFill/>
          <a:ln>
            <a:noFill/>
          </a:ln>
        </p:spPr>
      </p:pic>
      <p:pic>
        <p:nvPicPr>
          <p:cNvPr id="546" name="Shape 546" descr="CV-logo-stacked.png"/>
          <p:cNvPicPr preferRelativeResize="0"/>
          <p:nvPr/>
        </p:nvPicPr>
        <p:blipFill>
          <a:blip r:embed="rId38">
            <a:alphaModFix/>
          </a:blip>
          <a:stretch>
            <a:fillRect/>
          </a:stretch>
        </p:blipFill>
        <p:spPr>
          <a:xfrm>
            <a:off x="3075367" y="2558442"/>
            <a:ext cx="548700" cy="426937"/>
          </a:xfrm>
          <a:prstGeom prst="rect">
            <a:avLst/>
          </a:prstGeom>
          <a:noFill/>
          <a:ln>
            <a:noFill/>
          </a:ln>
        </p:spPr>
      </p:pic>
      <p:pic>
        <p:nvPicPr>
          <p:cNvPr id="547" name="Shape 547" descr="logo-name-vertical.png"/>
          <p:cNvPicPr preferRelativeResize="0"/>
          <p:nvPr/>
        </p:nvPicPr>
        <p:blipFill>
          <a:blip r:embed="rId39">
            <a:alphaModFix/>
          </a:blip>
          <a:stretch>
            <a:fillRect/>
          </a:stretch>
        </p:blipFill>
        <p:spPr>
          <a:xfrm>
            <a:off x="23432" y="4280066"/>
            <a:ext cx="710800" cy="356002"/>
          </a:xfrm>
          <a:prstGeom prst="rect">
            <a:avLst/>
          </a:prstGeom>
          <a:noFill/>
          <a:ln>
            <a:noFill/>
          </a:ln>
        </p:spPr>
      </p:pic>
      <p:pic>
        <p:nvPicPr>
          <p:cNvPr id="548" name="Shape 548" descr="grafana_labs_logo.png"/>
          <p:cNvPicPr preferRelativeResize="0"/>
          <p:nvPr/>
        </p:nvPicPr>
        <p:blipFill>
          <a:blip r:embed="rId40">
            <a:alphaModFix/>
          </a:blip>
          <a:stretch>
            <a:fillRect/>
          </a:stretch>
        </p:blipFill>
        <p:spPr>
          <a:xfrm>
            <a:off x="7952319" y="3826593"/>
            <a:ext cx="1128825" cy="186215"/>
          </a:xfrm>
          <a:prstGeom prst="rect">
            <a:avLst/>
          </a:prstGeom>
          <a:noFill/>
          <a:ln>
            <a:noFill/>
          </a:ln>
        </p:spPr>
      </p:pic>
      <p:pic>
        <p:nvPicPr>
          <p:cNvPr id="549" name="Shape 549" descr="Screen Shot 2017-11-03 at 9.33.18 AM.png"/>
          <p:cNvPicPr preferRelativeResize="0"/>
          <p:nvPr/>
        </p:nvPicPr>
        <p:blipFill>
          <a:blip r:embed="rId41">
            <a:alphaModFix/>
          </a:blip>
          <a:stretch>
            <a:fillRect/>
          </a:stretch>
        </p:blipFill>
        <p:spPr>
          <a:xfrm>
            <a:off x="4718859" y="1952875"/>
            <a:ext cx="710795" cy="498775"/>
          </a:xfrm>
          <a:prstGeom prst="rect">
            <a:avLst/>
          </a:prstGeom>
          <a:noFill/>
          <a:ln>
            <a:noFill/>
          </a:ln>
        </p:spPr>
      </p:pic>
      <p:pic>
        <p:nvPicPr>
          <p:cNvPr id="550" name="Shape 550"/>
          <p:cNvPicPr preferRelativeResize="0"/>
          <p:nvPr/>
        </p:nvPicPr>
        <p:blipFill>
          <a:blip r:embed="rId42">
            <a:alphaModFix/>
          </a:blip>
          <a:stretch>
            <a:fillRect/>
          </a:stretch>
        </p:blipFill>
        <p:spPr>
          <a:xfrm>
            <a:off x="6435739" y="2024341"/>
            <a:ext cx="446785" cy="355844"/>
          </a:xfrm>
          <a:prstGeom prst="rect">
            <a:avLst/>
          </a:prstGeom>
          <a:noFill/>
          <a:ln>
            <a:noFill/>
          </a:ln>
        </p:spPr>
      </p:pic>
      <p:pic>
        <p:nvPicPr>
          <p:cNvPr id="551" name="Shape 551"/>
          <p:cNvPicPr preferRelativeResize="0"/>
          <p:nvPr/>
        </p:nvPicPr>
        <p:blipFill>
          <a:blip r:embed="rId43">
            <a:alphaModFix/>
          </a:blip>
          <a:stretch>
            <a:fillRect/>
          </a:stretch>
        </p:blipFill>
        <p:spPr>
          <a:xfrm>
            <a:off x="7586977" y="1515707"/>
            <a:ext cx="819067" cy="192811"/>
          </a:xfrm>
          <a:prstGeom prst="rect">
            <a:avLst/>
          </a:prstGeom>
          <a:noFill/>
          <a:ln>
            <a:noFill/>
          </a:ln>
        </p:spPr>
      </p:pic>
      <p:pic>
        <p:nvPicPr>
          <p:cNvPr id="552" name="Shape 552" descr="unnamed.png"/>
          <p:cNvPicPr preferRelativeResize="0"/>
          <p:nvPr/>
        </p:nvPicPr>
        <p:blipFill>
          <a:blip r:embed="rId44">
            <a:alphaModFix/>
          </a:blip>
          <a:stretch>
            <a:fillRect/>
          </a:stretch>
        </p:blipFill>
        <p:spPr>
          <a:xfrm>
            <a:off x="6714706" y="4324723"/>
            <a:ext cx="614826" cy="266688"/>
          </a:xfrm>
          <a:prstGeom prst="rect">
            <a:avLst/>
          </a:prstGeom>
          <a:noFill/>
          <a:ln>
            <a:noFill/>
          </a:ln>
        </p:spPr>
      </p:pic>
      <p:pic>
        <p:nvPicPr>
          <p:cNvPr id="553" name="Shape 553" descr="Pasted image at 2017_11_14 03_28 PM.png"/>
          <p:cNvPicPr preferRelativeResize="0"/>
          <p:nvPr/>
        </p:nvPicPr>
        <p:blipFill rotWithShape="1">
          <a:blip r:embed="rId45">
            <a:alphaModFix/>
          </a:blip>
          <a:srcRect l="26841" r="24531"/>
          <a:stretch/>
        </p:blipFill>
        <p:spPr>
          <a:xfrm>
            <a:off x="3092016" y="3189498"/>
            <a:ext cx="414899" cy="426605"/>
          </a:xfrm>
          <a:prstGeom prst="rect">
            <a:avLst/>
          </a:prstGeom>
          <a:noFill/>
          <a:ln>
            <a:noFill/>
          </a:ln>
        </p:spPr>
      </p:pic>
      <p:pic>
        <p:nvPicPr>
          <p:cNvPr id="554" name="Shape 554" descr="DaoCloud_logo-01.png"/>
          <p:cNvPicPr preferRelativeResize="0"/>
          <p:nvPr/>
        </p:nvPicPr>
        <p:blipFill rotWithShape="1">
          <a:blip r:embed="rId46">
            <a:alphaModFix/>
          </a:blip>
          <a:srcRect l="3478" r="5213"/>
          <a:stretch/>
        </p:blipFill>
        <p:spPr>
          <a:xfrm>
            <a:off x="2013952" y="3241550"/>
            <a:ext cx="919200" cy="322500"/>
          </a:xfrm>
          <a:prstGeom prst="rect">
            <a:avLst/>
          </a:prstGeom>
          <a:noFill/>
          <a:ln>
            <a:noFill/>
          </a:ln>
        </p:spPr>
      </p:pic>
      <p:pic>
        <p:nvPicPr>
          <p:cNvPr id="555" name="Shape 555"/>
          <p:cNvPicPr preferRelativeResize="0"/>
          <p:nvPr/>
        </p:nvPicPr>
        <p:blipFill rotWithShape="1">
          <a:blip r:embed="rId47">
            <a:alphaModFix/>
          </a:blip>
          <a:srcRect t="24553" b="28960"/>
          <a:stretch/>
        </p:blipFill>
        <p:spPr>
          <a:xfrm>
            <a:off x="4667944" y="3276175"/>
            <a:ext cx="891600" cy="253251"/>
          </a:xfrm>
          <a:prstGeom prst="rect">
            <a:avLst/>
          </a:prstGeom>
          <a:noFill/>
          <a:ln>
            <a:noFill/>
          </a:ln>
        </p:spPr>
      </p:pic>
      <p:pic>
        <p:nvPicPr>
          <p:cNvPr id="556" name="Shape 556" descr="Datawire.png"/>
          <p:cNvPicPr preferRelativeResize="0"/>
          <p:nvPr/>
        </p:nvPicPr>
        <p:blipFill>
          <a:blip r:embed="rId48">
            <a:alphaModFix/>
          </a:blip>
          <a:stretch>
            <a:fillRect/>
          </a:stretch>
        </p:blipFill>
        <p:spPr>
          <a:xfrm>
            <a:off x="3665779" y="3260511"/>
            <a:ext cx="843301" cy="284579"/>
          </a:xfrm>
          <a:prstGeom prst="rect">
            <a:avLst/>
          </a:prstGeom>
          <a:noFill/>
          <a:ln>
            <a:noFill/>
          </a:ln>
        </p:spPr>
      </p:pic>
      <p:pic>
        <p:nvPicPr>
          <p:cNvPr id="557" name="Shape 557"/>
          <p:cNvPicPr preferRelativeResize="0"/>
          <p:nvPr/>
        </p:nvPicPr>
        <p:blipFill>
          <a:blip r:embed="rId49">
            <a:alphaModFix/>
          </a:blip>
          <a:stretch>
            <a:fillRect/>
          </a:stretch>
        </p:blipFill>
        <p:spPr>
          <a:xfrm>
            <a:off x="3712018" y="3738496"/>
            <a:ext cx="403200" cy="362408"/>
          </a:xfrm>
          <a:prstGeom prst="rect">
            <a:avLst/>
          </a:prstGeom>
          <a:noFill/>
          <a:ln>
            <a:noFill/>
          </a:ln>
        </p:spPr>
      </p:pic>
      <p:pic>
        <p:nvPicPr>
          <p:cNvPr id="558" name="Shape 558"/>
          <p:cNvPicPr preferRelativeResize="0"/>
          <p:nvPr/>
        </p:nvPicPr>
        <p:blipFill>
          <a:blip r:embed="rId50">
            <a:alphaModFix/>
          </a:blip>
          <a:stretch>
            <a:fillRect/>
          </a:stretch>
        </p:blipFill>
        <p:spPr>
          <a:xfrm>
            <a:off x="4469703" y="4250617"/>
            <a:ext cx="414900" cy="414900"/>
          </a:xfrm>
          <a:prstGeom prst="rect">
            <a:avLst/>
          </a:prstGeom>
          <a:noFill/>
          <a:ln>
            <a:noFill/>
          </a:ln>
        </p:spPr>
      </p:pic>
      <p:pic>
        <p:nvPicPr>
          <p:cNvPr id="559" name="Shape 559"/>
          <p:cNvPicPr preferRelativeResize="0"/>
          <p:nvPr/>
        </p:nvPicPr>
        <p:blipFill>
          <a:blip r:embed="rId51">
            <a:alphaModFix/>
          </a:blip>
          <a:stretch>
            <a:fillRect/>
          </a:stretch>
        </p:blipFill>
        <p:spPr>
          <a:xfrm>
            <a:off x="8107523" y="2654461"/>
            <a:ext cx="1029420" cy="234900"/>
          </a:xfrm>
          <a:prstGeom prst="rect">
            <a:avLst/>
          </a:prstGeom>
          <a:noFill/>
          <a:ln>
            <a:noFill/>
          </a:ln>
        </p:spPr>
      </p:pic>
      <p:pic>
        <p:nvPicPr>
          <p:cNvPr id="560" name="Shape 560"/>
          <p:cNvPicPr preferRelativeResize="0"/>
          <p:nvPr/>
        </p:nvPicPr>
        <p:blipFill>
          <a:blip r:embed="rId52">
            <a:alphaModFix/>
          </a:blip>
          <a:stretch>
            <a:fillRect/>
          </a:stretch>
        </p:blipFill>
        <p:spPr>
          <a:xfrm>
            <a:off x="712230" y="3668750"/>
            <a:ext cx="501900" cy="501900"/>
          </a:xfrm>
          <a:prstGeom prst="rect">
            <a:avLst/>
          </a:prstGeom>
          <a:noFill/>
          <a:ln>
            <a:noFill/>
          </a:ln>
        </p:spPr>
      </p:pic>
      <p:pic>
        <p:nvPicPr>
          <p:cNvPr id="561" name="Shape 561"/>
          <p:cNvPicPr preferRelativeResize="0"/>
          <p:nvPr/>
        </p:nvPicPr>
        <p:blipFill rotWithShape="1">
          <a:blip r:embed="rId53">
            <a:alphaModFix/>
          </a:blip>
          <a:srcRect l="6444" t="7631" r="9528" b="12208"/>
          <a:stretch/>
        </p:blipFill>
        <p:spPr>
          <a:xfrm>
            <a:off x="3628922" y="1384413"/>
            <a:ext cx="485700" cy="455400"/>
          </a:xfrm>
          <a:prstGeom prst="rect">
            <a:avLst/>
          </a:prstGeom>
          <a:noFill/>
          <a:ln>
            <a:noFill/>
          </a:ln>
        </p:spPr>
      </p:pic>
      <p:pic>
        <p:nvPicPr>
          <p:cNvPr id="562" name="Shape 562"/>
          <p:cNvPicPr preferRelativeResize="0"/>
          <p:nvPr/>
        </p:nvPicPr>
        <p:blipFill rotWithShape="1">
          <a:blip r:embed="rId54">
            <a:alphaModFix/>
          </a:blip>
          <a:srcRect t="21771" b="23880"/>
          <a:stretch/>
        </p:blipFill>
        <p:spPr>
          <a:xfrm>
            <a:off x="3846359" y="2059393"/>
            <a:ext cx="738925" cy="285739"/>
          </a:xfrm>
          <a:prstGeom prst="rect">
            <a:avLst/>
          </a:prstGeom>
          <a:noFill/>
          <a:ln>
            <a:noFill/>
          </a:ln>
        </p:spPr>
      </p:pic>
      <p:pic>
        <p:nvPicPr>
          <p:cNvPr id="563" name="Shape 563"/>
          <p:cNvPicPr preferRelativeResize="0"/>
          <p:nvPr/>
        </p:nvPicPr>
        <p:blipFill>
          <a:blip r:embed="rId55">
            <a:alphaModFix/>
          </a:blip>
          <a:stretch>
            <a:fillRect/>
          </a:stretch>
        </p:blipFill>
        <p:spPr>
          <a:xfrm>
            <a:off x="27088" y="2652645"/>
            <a:ext cx="777900" cy="238531"/>
          </a:xfrm>
          <a:prstGeom prst="rect">
            <a:avLst/>
          </a:prstGeom>
          <a:noFill/>
          <a:ln>
            <a:noFill/>
          </a:ln>
        </p:spPr>
      </p:pic>
      <p:pic>
        <p:nvPicPr>
          <p:cNvPr id="564" name="Shape 564"/>
          <p:cNvPicPr preferRelativeResize="0"/>
          <p:nvPr/>
        </p:nvPicPr>
        <p:blipFill>
          <a:blip r:embed="rId56">
            <a:alphaModFix/>
          </a:blip>
          <a:stretch>
            <a:fillRect/>
          </a:stretch>
        </p:blipFill>
        <p:spPr>
          <a:xfrm>
            <a:off x="3383069" y="4314871"/>
            <a:ext cx="919200" cy="286393"/>
          </a:xfrm>
          <a:prstGeom prst="rect">
            <a:avLst/>
          </a:prstGeom>
          <a:noFill/>
          <a:ln>
            <a:noFill/>
          </a:ln>
        </p:spPr>
      </p:pic>
      <p:pic>
        <p:nvPicPr>
          <p:cNvPr id="565" name="Shape 565"/>
          <p:cNvPicPr preferRelativeResize="0"/>
          <p:nvPr/>
        </p:nvPicPr>
        <p:blipFill>
          <a:blip r:embed="rId57">
            <a:alphaModFix/>
          </a:blip>
          <a:stretch>
            <a:fillRect/>
          </a:stretch>
        </p:blipFill>
        <p:spPr>
          <a:xfrm>
            <a:off x="6147796" y="2668377"/>
            <a:ext cx="1060500" cy="207067"/>
          </a:xfrm>
          <a:prstGeom prst="rect">
            <a:avLst/>
          </a:prstGeom>
          <a:noFill/>
          <a:ln>
            <a:noFill/>
          </a:ln>
        </p:spPr>
      </p:pic>
      <p:pic>
        <p:nvPicPr>
          <p:cNvPr id="566" name="Shape 566"/>
          <p:cNvPicPr preferRelativeResize="0"/>
          <p:nvPr/>
        </p:nvPicPr>
        <p:blipFill>
          <a:blip r:embed="rId58">
            <a:alphaModFix/>
          </a:blip>
          <a:stretch>
            <a:fillRect/>
          </a:stretch>
        </p:blipFill>
        <p:spPr>
          <a:xfrm>
            <a:off x="5052037" y="4254746"/>
            <a:ext cx="663900" cy="406642"/>
          </a:xfrm>
          <a:prstGeom prst="rect">
            <a:avLst/>
          </a:prstGeom>
          <a:noFill/>
          <a:ln>
            <a:noFill/>
          </a:ln>
        </p:spPr>
      </p:pic>
      <p:pic>
        <p:nvPicPr>
          <p:cNvPr id="567" name="Shape 567"/>
          <p:cNvPicPr preferRelativeResize="0"/>
          <p:nvPr/>
        </p:nvPicPr>
        <p:blipFill>
          <a:blip r:embed="rId59">
            <a:alphaModFix/>
          </a:blip>
          <a:stretch>
            <a:fillRect/>
          </a:stretch>
        </p:blipFill>
        <p:spPr>
          <a:xfrm>
            <a:off x="1504415" y="2550361"/>
            <a:ext cx="443100" cy="443100"/>
          </a:xfrm>
          <a:prstGeom prst="rect">
            <a:avLst/>
          </a:prstGeom>
          <a:noFill/>
          <a:ln>
            <a:noFill/>
          </a:ln>
        </p:spPr>
      </p:pic>
      <p:pic>
        <p:nvPicPr>
          <p:cNvPr id="568" name="Shape 568"/>
          <p:cNvPicPr preferRelativeResize="0"/>
          <p:nvPr/>
        </p:nvPicPr>
        <p:blipFill>
          <a:blip r:embed="rId60">
            <a:alphaModFix/>
          </a:blip>
          <a:stretch>
            <a:fillRect/>
          </a:stretch>
        </p:blipFill>
        <p:spPr>
          <a:xfrm>
            <a:off x="2782771" y="1495158"/>
            <a:ext cx="743700" cy="233909"/>
          </a:xfrm>
          <a:prstGeom prst="rect">
            <a:avLst/>
          </a:prstGeom>
          <a:noFill/>
          <a:ln>
            <a:noFill/>
          </a:ln>
        </p:spPr>
      </p:pic>
      <p:pic>
        <p:nvPicPr>
          <p:cNvPr id="569" name="Shape 569"/>
          <p:cNvPicPr preferRelativeResize="0"/>
          <p:nvPr/>
        </p:nvPicPr>
        <p:blipFill>
          <a:blip r:embed="rId61">
            <a:alphaModFix/>
          </a:blip>
          <a:stretch>
            <a:fillRect/>
          </a:stretch>
        </p:blipFill>
        <p:spPr>
          <a:xfrm>
            <a:off x="2089779" y="2652504"/>
            <a:ext cx="843325" cy="238814"/>
          </a:xfrm>
          <a:prstGeom prst="rect">
            <a:avLst/>
          </a:prstGeom>
          <a:noFill/>
          <a:ln>
            <a:noFill/>
          </a:ln>
        </p:spPr>
      </p:pic>
      <p:pic>
        <p:nvPicPr>
          <p:cNvPr id="570" name="Shape 570"/>
          <p:cNvPicPr preferRelativeResize="0"/>
          <p:nvPr/>
        </p:nvPicPr>
        <p:blipFill>
          <a:blip r:embed="rId62">
            <a:alphaModFix/>
          </a:blip>
          <a:stretch>
            <a:fillRect/>
          </a:stretch>
        </p:blipFill>
        <p:spPr>
          <a:xfrm>
            <a:off x="52358" y="2071179"/>
            <a:ext cx="733400" cy="262167"/>
          </a:xfrm>
          <a:prstGeom prst="rect">
            <a:avLst/>
          </a:prstGeom>
          <a:noFill/>
          <a:ln>
            <a:noFill/>
          </a:ln>
        </p:spPr>
      </p:pic>
      <p:pic>
        <p:nvPicPr>
          <p:cNvPr id="571" name="Shape 571"/>
          <p:cNvPicPr preferRelativeResize="0"/>
          <p:nvPr/>
        </p:nvPicPr>
        <p:blipFill>
          <a:blip r:embed="rId63">
            <a:alphaModFix/>
          </a:blip>
          <a:stretch>
            <a:fillRect/>
          </a:stretch>
        </p:blipFill>
        <p:spPr>
          <a:xfrm>
            <a:off x="919573" y="1362730"/>
            <a:ext cx="828495" cy="498765"/>
          </a:xfrm>
          <a:prstGeom prst="rect">
            <a:avLst/>
          </a:prstGeom>
          <a:noFill/>
          <a:ln>
            <a:noFill/>
          </a:ln>
        </p:spPr>
      </p:pic>
      <p:pic>
        <p:nvPicPr>
          <p:cNvPr id="572" name="Shape 572"/>
          <p:cNvPicPr preferRelativeResize="0"/>
          <p:nvPr/>
        </p:nvPicPr>
        <p:blipFill>
          <a:blip r:embed="rId64">
            <a:alphaModFix/>
          </a:blip>
          <a:stretch>
            <a:fillRect/>
          </a:stretch>
        </p:blipFill>
        <p:spPr>
          <a:xfrm>
            <a:off x="1294184" y="3812452"/>
            <a:ext cx="1128825" cy="214496"/>
          </a:xfrm>
          <a:prstGeom prst="rect">
            <a:avLst/>
          </a:prstGeom>
          <a:noFill/>
          <a:ln>
            <a:noFill/>
          </a:ln>
        </p:spPr>
      </p:pic>
      <p:pic>
        <p:nvPicPr>
          <p:cNvPr id="573" name="Shape 573"/>
          <p:cNvPicPr preferRelativeResize="0"/>
          <p:nvPr/>
        </p:nvPicPr>
        <p:blipFill>
          <a:blip r:embed="rId65">
            <a:alphaModFix/>
          </a:blip>
          <a:stretch>
            <a:fillRect/>
          </a:stretch>
        </p:blipFill>
        <p:spPr>
          <a:xfrm>
            <a:off x="5335333" y="2566671"/>
            <a:ext cx="670200" cy="410480"/>
          </a:xfrm>
          <a:prstGeom prst="rect">
            <a:avLst/>
          </a:prstGeom>
          <a:noFill/>
          <a:ln>
            <a:noFill/>
          </a:ln>
        </p:spPr>
      </p:pic>
      <p:pic>
        <p:nvPicPr>
          <p:cNvPr id="574" name="Shape 574"/>
          <p:cNvPicPr preferRelativeResize="0"/>
          <p:nvPr/>
        </p:nvPicPr>
        <p:blipFill rotWithShape="1">
          <a:blip r:embed="rId66">
            <a:alphaModFix/>
          </a:blip>
          <a:srcRect t="34485" b="28824"/>
          <a:stretch/>
        </p:blipFill>
        <p:spPr>
          <a:xfrm>
            <a:off x="8328300" y="4312336"/>
            <a:ext cx="794400" cy="291463"/>
          </a:xfrm>
          <a:prstGeom prst="rect">
            <a:avLst/>
          </a:prstGeom>
          <a:noFill/>
          <a:ln>
            <a:noFill/>
          </a:ln>
        </p:spPr>
      </p:pic>
      <p:pic>
        <p:nvPicPr>
          <p:cNvPr id="575" name="Shape 575"/>
          <p:cNvPicPr preferRelativeResize="0"/>
          <p:nvPr/>
        </p:nvPicPr>
        <p:blipFill>
          <a:blip r:embed="rId67">
            <a:alphaModFix/>
          </a:blip>
          <a:stretch>
            <a:fillRect/>
          </a:stretch>
        </p:blipFill>
        <p:spPr>
          <a:xfrm>
            <a:off x="93925" y="3129748"/>
            <a:ext cx="891600" cy="546105"/>
          </a:xfrm>
          <a:prstGeom prst="rect">
            <a:avLst/>
          </a:prstGeom>
          <a:noFill/>
          <a:ln>
            <a:noFill/>
          </a:ln>
        </p:spPr>
      </p:pic>
    </p:spTree>
    <p:extLst>
      <p:ext uri="{BB962C8B-B14F-4D97-AF65-F5344CB8AC3E}">
        <p14:creationId xmlns:p14="http://schemas.microsoft.com/office/powerpoint/2010/main" val="1947698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Shape 58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14</a:t>
            </a:fld>
            <a:endParaRPr/>
          </a:p>
        </p:txBody>
      </p:sp>
      <p:sp>
        <p:nvSpPr>
          <p:cNvPr id="581" name="Shape 581"/>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noAutofit/>
          </a:bodyPr>
          <a:lstStyle/>
          <a:p>
            <a:pPr lvl="0"/>
            <a:r>
              <a:rPr lang="en-US" dirty="0"/>
              <a:t>170</a:t>
            </a:r>
            <a:r>
              <a:rPr lang="en-US" dirty="0" smtClean="0"/>
              <a:t>+</a:t>
            </a:r>
            <a:r>
              <a:rPr lang="zh-CN" altLang="en-US" b="1" dirty="0"/>
              <a:t>多家会员单位，数量不断增加</a:t>
            </a:r>
            <a:r>
              <a:rPr lang="en-US" altLang="zh-CN" dirty="0"/>
              <a:t>(</a:t>
            </a:r>
            <a:r>
              <a:rPr lang="zh-CN" altLang="en-US" dirty="0"/>
              <a:t>白银会员</a:t>
            </a:r>
            <a:r>
              <a:rPr lang="en-US" altLang="zh-CN" dirty="0"/>
              <a:t>)</a:t>
            </a:r>
            <a:endParaRPr b="0" i="0" u="none" strike="noStrike" cap="none" dirty="0">
              <a:solidFill>
                <a:srgbClr val="FFFFFF"/>
              </a:solidFill>
              <a:latin typeface="Century Gothic"/>
              <a:ea typeface="Century Gothic"/>
              <a:cs typeface="Century Gothic"/>
              <a:sym typeface="Century Gothic"/>
            </a:endParaRPr>
          </a:p>
        </p:txBody>
      </p:sp>
      <p:sp>
        <p:nvSpPr>
          <p:cNvPr id="582" name="Shape 582"/>
          <p:cNvSpPr/>
          <p:nvPr/>
        </p:nvSpPr>
        <p:spPr>
          <a:xfrm>
            <a:off x="102750" y="1090650"/>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83" name="Shape 583"/>
          <p:cNvSpPr txBox="1"/>
          <p:nvPr/>
        </p:nvSpPr>
        <p:spPr>
          <a:xfrm>
            <a:off x="3381448" y="10435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chemeClr val="lt1"/>
                </a:solidFill>
              </a:rPr>
              <a:t>Silver</a:t>
            </a:r>
            <a:r>
              <a:rPr lang="en-US" sz="1000" b="1" i="0" u="none" strike="noStrike" cap="none">
                <a:solidFill>
                  <a:schemeClr val="lt1"/>
                </a:solidFill>
                <a:latin typeface="Arial"/>
                <a:ea typeface="Arial"/>
                <a:cs typeface="Arial"/>
                <a:sym typeface="Arial"/>
              </a:rPr>
              <a:t> Members</a:t>
            </a:r>
            <a:endParaRPr sz="1000" b="1" i="0" u="none" strike="noStrike" cap="none">
              <a:solidFill>
                <a:schemeClr val="lt1"/>
              </a:solidFill>
              <a:latin typeface="Arial"/>
              <a:ea typeface="Arial"/>
              <a:cs typeface="Arial"/>
              <a:sym typeface="Arial"/>
            </a:endParaRPr>
          </a:p>
        </p:txBody>
      </p:sp>
      <p:pic>
        <p:nvPicPr>
          <p:cNvPr id="584" name="Shape 584"/>
          <p:cNvPicPr preferRelativeResize="0"/>
          <p:nvPr/>
        </p:nvPicPr>
        <p:blipFill rotWithShape="1">
          <a:blip r:embed="rId3">
            <a:alphaModFix/>
          </a:blip>
          <a:srcRect/>
          <a:stretch/>
        </p:blipFill>
        <p:spPr>
          <a:xfrm>
            <a:off x="7598784" y="3698058"/>
            <a:ext cx="636000" cy="390000"/>
          </a:xfrm>
          <a:prstGeom prst="rect">
            <a:avLst/>
          </a:prstGeom>
          <a:noFill/>
          <a:ln>
            <a:noFill/>
          </a:ln>
        </p:spPr>
      </p:pic>
      <p:pic>
        <p:nvPicPr>
          <p:cNvPr id="585" name="Shape 585"/>
          <p:cNvPicPr preferRelativeResize="0"/>
          <p:nvPr/>
        </p:nvPicPr>
        <p:blipFill rotWithShape="1">
          <a:blip r:embed="rId4">
            <a:alphaModFix/>
          </a:blip>
          <a:srcRect l="8899" r="8544"/>
          <a:stretch/>
        </p:blipFill>
        <p:spPr>
          <a:xfrm>
            <a:off x="-34800" y="4253360"/>
            <a:ext cx="585300" cy="435300"/>
          </a:xfrm>
          <a:prstGeom prst="rect">
            <a:avLst/>
          </a:prstGeom>
          <a:noFill/>
          <a:ln>
            <a:noFill/>
          </a:ln>
        </p:spPr>
      </p:pic>
      <p:pic>
        <p:nvPicPr>
          <p:cNvPr id="586" name="Shape 586"/>
          <p:cNvPicPr preferRelativeResize="0"/>
          <p:nvPr/>
        </p:nvPicPr>
        <p:blipFill rotWithShape="1">
          <a:blip r:embed="rId5">
            <a:alphaModFix/>
          </a:blip>
          <a:srcRect l="12111"/>
          <a:stretch/>
        </p:blipFill>
        <p:spPr>
          <a:xfrm>
            <a:off x="704023" y="4248860"/>
            <a:ext cx="636000" cy="444300"/>
          </a:xfrm>
          <a:prstGeom prst="rect">
            <a:avLst/>
          </a:prstGeom>
          <a:noFill/>
          <a:ln>
            <a:noFill/>
          </a:ln>
        </p:spPr>
      </p:pic>
      <p:pic>
        <p:nvPicPr>
          <p:cNvPr id="587" name="Shape 587"/>
          <p:cNvPicPr preferRelativeResize="0"/>
          <p:nvPr/>
        </p:nvPicPr>
        <p:blipFill rotWithShape="1">
          <a:blip r:embed="rId6">
            <a:alphaModFix/>
          </a:blip>
          <a:srcRect/>
          <a:stretch/>
        </p:blipFill>
        <p:spPr>
          <a:xfrm>
            <a:off x="4169313" y="4263860"/>
            <a:ext cx="675000" cy="414300"/>
          </a:xfrm>
          <a:prstGeom prst="rect">
            <a:avLst/>
          </a:prstGeom>
          <a:noFill/>
          <a:ln>
            <a:noFill/>
          </a:ln>
        </p:spPr>
      </p:pic>
      <p:pic>
        <p:nvPicPr>
          <p:cNvPr id="588" name="Shape 588"/>
          <p:cNvPicPr preferRelativeResize="0"/>
          <p:nvPr/>
        </p:nvPicPr>
        <p:blipFill rotWithShape="1">
          <a:blip r:embed="rId7">
            <a:alphaModFix/>
          </a:blip>
          <a:srcRect r="6629"/>
          <a:stretch/>
        </p:blipFill>
        <p:spPr>
          <a:xfrm>
            <a:off x="8352550" y="3694908"/>
            <a:ext cx="743700" cy="396300"/>
          </a:xfrm>
          <a:prstGeom prst="rect">
            <a:avLst/>
          </a:prstGeom>
          <a:noFill/>
          <a:ln>
            <a:noFill/>
          </a:ln>
        </p:spPr>
      </p:pic>
      <p:pic>
        <p:nvPicPr>
          <p:cNvPr id="589" name="Shape 589"/>
          <p:cNvPicPr preferRelativeResize="0"/>
          <p:nvPr/>
        </p:nvPicPr>
        <p:blipFill rotWithShape="1">
          <a:blip r:embed="rId8">
            <a:alphaModFix/>
          </a:blip>
          <a:srcRect/>
          <a:stretch/>
        </p:blipFill>
        <p:spPr>
          <a:xfrm>
            <a:off x="6150" y="3128236"/>
            <a:ext cx="663900" cy="407700"/>
          </a:xfrm>
          <a:prstGeom prst="rect">
            <a:avLst/>
          </a:prstGeom>
          <a:noFill/>
          <a:ln>
            <a:noFill/>
          </a:ln>
        </p:spPr>
      </p:pic>
      <p:pic>
        <p:nvPicPr>
          <p:cNvPr id="590" name="Shape 590"/>
          <p:cNvPicPr preferRelativeResize="0"/>
          <p:nvPr/>
        </p:nvPicPr>
        <p:blipFill rotWithShape="1">
          <a:blip r:embed="rId9">
            <a:alphaModFix/>
          </a:blip>
          <a:srcRect/>
          <a:stretch/>
        </p:blipFill>
        <p:spPr>
          <a:xfrm>
            <a:off x="2454766" y="3104086"/>
            <a:ext cx="743700" cy="456000"/>
          </a:xfrm>
          <a:prstGeom prst="rect">
            <a:avLst/>
          </a:prstGeom>
          <a:noFill/>
          <a:ln>
            <a:noFill/>
          </a:ln>
        </p:spPr>
      </p:pic>
      <p:pic>
        <p:nvPicPr>
          <p:cNvPr id="591" name="Shape 591"/>
          <p:cNvPicPr preferRelativeResize="0"/>
          <p:nvPr/>
        </p:nvPicPr>
        <p:blipFill rotWithShape="1">
          <a:blip r:embed="rId10">
            <a:alphaModFix/>
          </a:blip>
          <a:srcRect/>
          <a:stretch/>
        </p:blipFill>
        <p:spPr>
          <a:xfrm>
            <a:off x="3279996" y="3104086"/>
            <a:ext cx="743700" cy="456000"/>
          </a:xfrm>
          <a:prstGeom prst="rect">
            <a:avLst/>
          </a:prstGeom>
          <a:noFill/>
          <a:ln>
            <a:noFill/>
          </a:ln>
        </p:spPr>
      </p:pic>
      <p:pic>
        <p:nvPicPr>
          <p:cNvPr id="592" name="Shape 592"/>
          <p:cNvPicPr preferRelativeResize="0"/>
          <p:nvPr/>
        </p:nvPicPr>
        <p:blipFill rotWithShape="1">
          <a:blip r:embed="rId11">
            <a:alphaModFix/>
          </a:blip>
          <a:srcRect t="20121" b="26149"/>
          <a:stretch/>
        </p:blipFill>
        <p:spPr>
          <a:xfrm>
            <a:off x="6164312" y="3172336"/>
            <a:ext cx="969900" cy="319500"/>
          </a:xfrm>
          <a:prstGeom prst="rect">
            <a:avLst/>
          </a:prstGeom>
          <a:noFill/>
          <a:ln>
            <a:noFill/>
          </a:ln>
        </p:spPr>
      </p:pic>
      <p:pic>
        <p:nvPicPr>
          <p:cNvPr id="593" name="Shape 593"/>
          <p:cNvPicPr preferRelativeResize="0"/>
          <p:nvPr/>
        </p:nvPicPr>
        <p:blipFill rotWithShape="1">
          <a:blip r:embed="rId12">
            <a:alphaModFix/>
          </a:blip>
          <a:srcRect t="15600" b="16982"/>
          <a:stretch/>
        </p:blipFill>
        <p:spPr>
          <a:xfrm>
            <a:off x="979321" y="3721008"/>
            <a:ext cx="832500" cy="344100"/>
          </a:xfrm>
          <a:prstGeom prst="rect">
            <a:avLst/>
          </a:prstGeom>
          <a:noFill/>
          <a:ln>
            <a:noFill/>
          </a:ln>
        </p:spPr>
      </p:pic>
      <p:pic>
        <p:nvPicPr>
          <p:cNvPr id="594" name="Shape 594"/>
          <p:cNvPicPr preferRelativeResize="0"/>
          <p:nvPr/>
        </p:nvPicPr>
        <p:blipFill rotWithShape="1">
          <a:blip r:embed="rId13">
            <a:alphaModFix/>
          </a:blip>
          <a:srcRect t="28571" b="24834"/>
          <a:stretch/>
        </p:blipFill>
        <p:spPr>
          <a:xfrm>
            <a:off x="4561986" y="3754458"/>
            <a:ext cx="969900" cy="277200"/>
          </a:xfrm>
          <a:prstGeom prst="rect">
            <a:avLst/>
          </a:prstGeom>
          <a:noFill/>
          <a:ln>
            <a:noFill/>
          </a:ln>
        </p:spPr>
      </p:pic>
      <p:pic>
        <p:nvPicPr>
          <p:cNvPr id="595" name="Shape 595"/>
          <p:cNvPicPr preferRelativeResize="0"/>
          <p:nvPr/>
        </p:nvPicPr>
        <p:blipFill rotWithShape="1">
          <a:blip r:embed="rId14">
            <a:alphaModFix/>
          </a:blip>
          <a:srcRect t="18808" b="20731"/>
          <a:stretch/>
        </p:blipFill>
        <p:spPr>
          <a:xfrm>
            <a:off x="6511118" y="3713058"/>
            <a:ext cx="969900" cy="360000"/>
          </a:xfrm>
          <a:prstGeom prst="rect">
            <a:avLst/>
          </a:prstGeom>
          <a:noFill/>
          <a:ln>
            <a:noFill/>
          </a:ln>
        </p:spPr>
      </p:pic>
      <p:pic>
        <p:nvPicPr>
          <p:cNvPr id="596" name="Shape 596"/>
          <p:cNvPicPr preferRelativeResize="0"/>
          <p:nvPr/>
        </p:nvPicPr>
        <p:blipFill rotWithShape="1">
          <a:blip r:embed="rId15">
            <a:alphaModFix/>
          </a:blip>
          <a:srcRect/>
          <a:stretch/>
        </p:blipFill>
        <p:spPr>
          <a:xfrm>
            <a:off x="4997835" y="4276010"/>
            <a:ext cx="636000" cy="390000"/>
          </a:xfrm>
          <a:prstGeom prst="rect">
            <a:avLst/>
          </a:prstGeom>
          <a:noFill/>
          <a:ln>
            <a:noFill/>
          </a:ln>
        </p:spPr>
      </p:pic>
      <p:pic>
        <p:nvPicPr>
          <p:cNvPr id="597" name="Shape 597"/>
          <p:cNvPicPr preferRelativeResize="0"/>
          <p:nvPr/>
        </p:nvPicPr>
        <p:blipFill rotWithShape="1">
          <a:blip r:embed="rId16">
            <a:alphaModFix/>
          </a:blip>
          <a:srcRect/>
          <a:stretch/>
        </p:blipFill>
        <p:spPr>
          <a:xfrm>
            <a:off x="27525" y="1352317"/>
            <a:ext cx="704700" cy="431700"/>
          </a:xfrm>
          <a:prstGeom prst="rect">
            <a:avLst/>
          </a:prstGeom>
          <a:noFill/>
          <a:ln>
            <a:noFill/>
          </a:ln>
        </p:spPr>
      </p:pic>
      <p:pic>
        <p:nvPicPr>
          <p:cNvPr id="598" name="Shape 598"/>
          <p:cNvPicPr preferRelativeResize="0"/>
          <p:nvPr/>
        </p:nvPicPr>
        <p:blipFill rotWithShape="1">
          <a:blip r:embed="rId17">
            <a:alphaModFix/>
          </a:blip>
          <a:srcRect l="-5126" t="19973" r="-2574" b="20474"/>
          <a:stretch/>
        </p:blipFill>
        <p:spPr>
          <a:xfrm>
            <a:off x="3748908" y="2636083"/>
            <a:ext cx="832500" cy="282300"/>
          </a:xfrm>
          <a:prstGeom prst="rect">
            <a:avLst/>
          </a:prstGeom>
          <a:noFill/>
          <a:ln>
            <a:noFill/>
          </a:ln>
        </p:spPr>
      </p:pic>
      <p:pic>
        <p:nvPicPr>
          <p:cNvPr id="599" name="Shape 599"/>
          <p:cNvPicPr preferRelativeResize="0"/>
          <p:nvPr/>
        </p:nvPicPr>
        <p:blipFill rotWithShape="1">
          <a:blip r:embed="rId18">
            <a:alphaModFix/>
          </a:blip>
          <a:srcRect/>
          <a:stretch/>
        </p:blipFill>
        <p:spPr>
          <a:xfrm>
            <a:off x="3668611" y="1962904"/>
            <a:ext cx="704700" cy="431700"/>
          </a:xfrm>
          <a:prstGeom prst="rect">
            <a:avLst/>
          </a:prstGeom>
          <a:noFill/>
          <a:ln>
            <a:noFill/>
          </a:ln>
        </p:spPr>
      </p:pic>
      <p:pic>
        <p:nvPicPr>
          <p:cNvPr id="600" name="Shape 600" descr="logo_ncsoft-300x184.png"/>
          <p:cNvPicPr preferRelativeResize="0"/>
          <p:nvPr/>
        </p:nvPicPr>
        <p:blipFill rotWithShape="1">
          <a:blip r:embed="rId19">
            <a:alphaModFix/>
          </a:blip>
          <a:srcRect t="19266" b="22614"/>
          <a:stretch/>
        </p:blipFill>
        <p:spPr>
          <a:xfrm>
            <a:off x="2884606" y="2638633"/>
            <a:ext cx="777900" cy="277200"/>
          </a:xfrm>
          <a:prstGeom prst="rect">
            <a:avLst/>
          </a:prstGeom>
          <a:noFill/>
          <a:ln>
            <a:noFill/>
          </a:ln>
        </p:spPr>
      </p:pic>
      <p:pic>
        <p:nvPicPr>
          <p:cNvPr id="601" name="Shape 601" descr="juniper-networks-blue-png.png"/>
          <p:cNvPicPr preferRelativeResize="0"/>
          <p:nvPr/>
        </p:nvPicPr>
        <p:blipFill rotWithShape="1">
          <a:blip r:embed="rId20">
            <a:alphaModFix/>
          </a:blip>
          <a:srcRect/>
          <a:stretch/>
        </p:blipFill>
        <p:spPr>
          <a:xfrm>
            <a:off x="7722349" y="1418317"/>
            <a:ext cx="899100" cy="299700"/>
          </a:xfrm>
          <a:prstGeom prst="rect">
            <a:avLst/>
          </a:prstGeom>
          <a:noFill/>
          <a:ln>
            <a:noFill/>
          </a:ln>
        </p:spPr>
      </p:pic>
      <p:pic>
        <p:nvPicPr>
          <p:cNvPr id="602" name="Shape 602"/>
          <p:cNvPicPr preferRelativeResize="0"/>
          <p:nvPr/>
        </p:nvPicPr>
        <p:blipFill rotWithShape="1">
          <a:blip r:embed="rId21">
            <a:alphaModFix/>
          </a:blip>
          <a:srcRect/>
          <a:stretch/>
        </p:blipFill>
        <p:spPr>
          <a:xfrm>
            <a:off x="4105227" y="3173836"/>
            <a:ext cx="996900" cy="316500"/>
          </a:xfrm>
          <a:prstGeom prst="rect">
            <a:avLst/>
          </a:prstGeom>
          <a:noFill/>
          <a:ln>
            <a:noFill/>
          </a:ln>
        </p:spPr>
      </p:pic>
      <p:pic>
        <p:nvPicPr>
          <p:cNvPr id="603" name="Shape 603"/>
          <p:cNvPicPr preferRelativeResize="0"/>
          <p:nvPr/>
        </p:nvPicPr>
        <p:blipFill rotWithShape="1">
          <a:blip r:embed="rId22">
            <a:alphaModFix/>
          </a:blip>
          <a:srcRect/>
          <a:stretch/>
        </p:blipFill>
        <p:spPr>
          <a:xfrm>
            <a:off x="1929587" y="3767358"/>
            <a:ext cx="796500" cy="251400"/>
          </a:xfrm>
          <a:prstGeom prst="rect">
            <a:avLst/>
          </a:prstGeom>
          <a:noFill/>
          <a:ln>
            <a:noFill/>
          </a:ln>
        </p:spPr>
      </p:pic>
      <p:pic>
        <p:nvPicPr>
          <p:cNvPr id="604" name="Shape 604"/>
          <p:cNvPicPr preferRelativeResize="0"/>
          <p:nvPr/>
        </p:nvPicPr>
        <p:blipFill rotWithShape="1">
          <a:blip r:embed="rId23">
            <a:alphaModFix/>
          </a:blip>
          <a:srcRect/>
          <a:stretch/>
        </p:blipFill>
        <p:spPr>
          <a:xfrm>
            <a:off x="8567600" y="2021254"/>
            <a:ext cx="513600" cy="315000"/>
          </a:xfrm>
          <a:prstGeom prst="rect">
            <a:avLst/>
          </a:prstGeom>
          <a:noFill/>
          <a:ln>
            <a:noFill/>
          </a:ln>
        </p:spPr>
      </p:pic>
      <p:pic>
        <p:nvPicPr>
          <p:cNvPr id="605" name="Shape 605"/>
          <p:cNvPicPr preferRelativeResize="0"/>
          <p:nvPr/>
        </p:nvPicPr>
        <p:blipFill rotWithShape="1">
          <a:blip r:embed="rId24">
            <a:alphaModFix/>
          </a:blip>
          <a:srcRect l="11041" t="-8774" r="10815" b="-12247"/>
          <a:stretch/>
        </p:blipFill>
        <p:spPr>
          <a:xfrm>
            <a:off x="4980970" y="1278684"/>
            <a:ext cx="609000" cy="578966"/>
          </a:xfrm>
          <a:prstGeom prst="rect">
            <a:avLst/>
          </a:prstGeom>
          <a:noFill/>
          <a:ln>
            <a:noFill/>
          </a:ln>
        </p:spPr>
      </p:pic>
      <p:pic>
        <p:nvPicPr>
          <p:cNvPr id="606" name="Shape 606"/>
          <p:cNvPicPr preferRelativeResize="0"/>
          <p:nvPr/>
        </p:nvPicPr>
        <p:blipFill rotWithShape="1">
          <a:blip r:embed="rId25">
            <a:alphaModFix/>
          </a:blip>
          <a:srcRect t="20821" b="19416"/>
          <a:stretch/>
        </p:blipFill>
        <p:spPr>
          <a:xfrm>
            <a:off x="1082802" y="2624657"/>
            <a:ext cx="832500" cy="305152"/>
          </a:xfrm>
          <a:prstGeom prst="rect">
            <a:avLst/>
          </a:prstGeom>
          <a:noFill/>
          <a:ln>
            <a:noFill/>
          </a:ln>
        </p:spPr>
      </p:pic>
      <p:pic>
        <p:nvPicPr>
          <p:cNvPr id="607" name="Shape 607"/>
          <p:cNvPicPr preferRelativeResize="0"/>
          <p:nvPr/>
        </p:nvPicPr>
        <p:blipFill>
          <a:blip r:embed="rId26">
            <a:alphaModFix/>
          </a:blip>
          <a:stretch>
            <a:fillRect/>
          </a:stretch>
        </p:blipFill>
        <p:spPr>
          <a:xfrm>
            <a:off x="2443568" y="4242944"/>
            <a:ext cx="743700" cy="456132"/>
          </a:xfrm>
          <a:prstGeom prst="rect">
            <a:avLst/>
          </a:prstGeom>
          <a:noFill/>
          <a:ln>
            <a:noFill/>
          </a:ln>
        </p:spPr>
      </p:pic>
      <p:pic>
        <p:nvPicPr>
          <p:cNvPr id="608" name="Shape 608"/>
          <p:cNvPicPr preferRelativeResize="0"/>
          <p:nvPr/>
        </p:nvPicPr>
        <p:blipFill>
          <a:blip r:embed="rId27">
            <a:alphaModFix/>
          </a:blip>
          <a:stretch>
            <a:fillRect/>
          </a:stretch>
        </p:blipFill>
        <p:spPr>
          <a:xfrm>
            <a:off x="8294074" y="3204646"/>
            <a:ext cx="832575" cy="254881"/>
          </a:xfrm>
          <a:prstGeom prst="rect">
            <a:avLst/>
          </a:prstGeom>
          <a:noFill/>
          <a:ln>
            <a:noFill/>
          </a:ln>
        </p:spPr>
      </p:pic>
      <p:pic>
        <p:nvPicPr>
          <p:cNvPr id="609" name="Shape 609"/>
          <p:cNvPicPr preferRelativeResize="0"/>
          <p:nvPr/>
        </p:nvPicPr>
        <p:blipFill>
          <a:blip r:embed="rId28">
            <a:alphaModFix/>
          </a:blip>
          <a:stretch>
            <a:fillRect/>
          </a:stretch>
        </p:blipFill>
        <p:spPr>
          <a:xfrm>
            <a:off x="7732384" y="2027142"/>
            <a:ext cx="663900" cy="303224"/>
          </a:xfrm>
          <a:prstGeom prst="rect">
            <a:avLst/>
          </a:prstGeom>
          <a:noFill/>
          <a:ln>
            <a:noFill/>
          </a:ln>
        </p:spPr>
      </p:pic>
      <p:pic>
        <p:nvPicPr>
          <p:cNvPr id="610" name="Shape 610" descr="Loodse_lang_groß.png"/>
          <p:cNvPicPr preferRelativeResize="0"/>
          <p:nvPr/>
        </p:nvPicPr>
        <p:blipFill rotWithShape="1">
          <a:blip r:embed="rId29">
            <a:alphaModFix/>
          </a:blip>
          <a:srcRect/>
          <a:stretch/>
        </p:blipFill>
        <p:spPr>
          <a:xfrm>
            <a:off x="5615045" y="2061904"/>
            <a:ext cx="777900" cy="233700"/>
          </a:xfrm>
          <a:prstGeom prst="rect">
            <a:avLst/>
          </a:prstGeom>
          <a:noFill/>
          <a:ln>
            <a:noFill/>
          </a:ln>
        </p:spPr>
      </p:pic>
      <p:pic>
        <p:nvPicPr>
          <p:cNvPr id="611" name="Shape 611"/>
          <p:cNvPicPr preferRelativeResize="0"/>
          <p:nvPr/>
        </p:nvPicPr>
        <p:blipFill>
          <a:blip r:embed="rId30">
            <a:alphaModFix/>
          </a:blip>
          <a:stretch>
            <a:fillRect/>
          </a:stretch>
        </p:blipFill>
        <p:spPr>
          <a:xfrm>
            <a:off x="3340790" y="4264002"/>
            <a:ext cx="675000" cy="414016"/>
          </a:xfrm>
          <a:prstGeom prst="rect">
            <a:avLst/>
          </a:prstGeom>
          <a:noFill/>
          <a:ln>
            <a:noFill/>
          </a:ln>
        </p:spPr>
      </p:pic>
      <p:pic>
        <p:nvPicPr>
          <p:cNvPr id="612" name="Shape 612"/>
          <p:cNvPicPr preferRelativeResize="0"/>
          <p:nvPr/>
        </p:nvPicPr>
        <p:blipFill>
          <a:blip r:embed="rId31">
            <a:alphaModFix/>
          </a:blip>
          <a:stretch>
            <a:fillRect/>
          </a:stretch>
        </p:blipFill>
        <p:spPr>
          <a:xfrm>
            <a:off x="1765680" y="1496715"/>
            <a:ext cx="743626" cy="142905"/>
          </a:xfrm>
          <a:prstGeom prst="rect">
            <a:avLst/>
          </a:prstGeom>
          <a:noFill/>
          <a:ln>
            <a:noFill/>
          </a:ln>
        </p:spPr>
      </p:pic>
      <p:pic>
        <p:nvPicPr>
          <p:cNvPr id="613" name="Shape 613"/>
          <p:cNvPicPr preferRelativeResize="0"/>
          <p:nvPr/>
        </p:nvPicPr>
        <p:blipFill>
          <a:blip r:embed="rId32">
            <a:alphaModFix/>
          </a:blip>
          <a:stretch>
            <a:fillRect/>
          </a:stretch>
        </p:blipFill>
        <p:spPr>
          <a:xfrm>
            <a:off x="1532655" y="2055434"/>
            <a:ext cx="796500" cy="246640"/>
          </a:xfrm>
          <a:prstGeom prst="rect">
            <a:avLst/>
          </a:prstGeom>
          <a:noFill/>
          <a:ln>
            <a:noFill/>
          </a:ln>
        </p:spPr>
      </p:pic>
      <p:pic>
        <p:nvPicPr>
          <p:cNvPr id="614" name="Shape 614"/>
          <p:cNvPicPr preferRelativeResize="0"/>
          <p:nvPr/>
        </p:nvPicPr>
        <p:blipFill>
          <a:blip r:embed="rId33">
            <a:alphaModFix/>
          </a:blip>
          <a:stretch>
            <a:fillRect/>
          </a:stretch>
        </p:blipFill>
        <p:spPr>
          <a:xfrm>
            <a:off x="4544627" y="2018114"/>
            <a:ext cx="899102" cy="321280"/>
          </a:xfrm>
          <a:prstGeom prst="rect">
            <a:avLst/>
          </a:prstGeom>
          <a:noFill/>
          <a:ln>
            <a:noFill/>
          </a:ln>
        </p:spPr>
      </p:pic>
      <p:pic>
        <p:nvPicPr>
          <p:cNvPr id="615" name="Shape 615"/>
          <p:cNvPicPr preferRelativeResize="0"/>
          <p:nvPr/>
        </p:nvPicPr>
        <p:blipFill rotWithShape="1">
          <a:blip r:embed="rId34">
            <a:alphaModFix/>
          </a:blip>
          <a:srcRect l="16500" t="15873" r="16507" b="18315"/>
          <a:stretch/>
        </p:blipFill>
        <p:spPr>
          <a:xfrm>
            <a:off x="5821961" y="2559554"/>
            <a:ext cx="443100" cy="435358"/>
          </a:xfrm>
          <a:prstGeom prst="rect">
            <a:avLst/>
          </a:prstGeom>
          <a:noFill/>
          <a:ln>
            <a:noFill/>
          </a:ln>
        </p:spPr>
      </p:pic>
      <p:pic>
        <p:nvPicPr>
          <p:cNvPr id="616" name="Shape 616"/>
          <p:cNvPicPr preferRelativeResize="0"/>
          <p:nvPr/>
        </p:nvPicPr>
        <p:blipFill>
          <a:blip r:embed="rId35">
            <a:alphaModFix/>
          </a:blip>
          <a:stretch>
            <a:fillRect/>
          </a:stretch>
        </p:blipFill>
        <p:spPr>
          <a:xfrm>
            <a:off x="6351463" y="2676046"/>
            <a:ext cx="969861" cy="202375"/>
          </a:xfrm>
          <a:prstGeom prst="rect">
            <a:avLst/>
          </a:prstGeom>
          <a:noFill/>
          <a:ln>
            <a:noFill/>
          </a:ln>
        </p:spPr>
      </p:pic>
      <p:pic>
        <p:nvPicPr>
          <p:cNvPr id="617" name="Shape 617"/>
          <p:cNvPicPr preferRelativeResize="0"/>
          <p:nvPr/>
        </p:nvPicPr>
        <p:blipFill>
          <a:blip r:embed="rId36">
            <a:alphaModFix/>
          </a:blip>
          <a:stretch>
            <a:fillRect/>
          </a:stretch>
        </p:blipFill>
        <p:spPr>
          <a:xfrm>
            <a:off x="7447103" y="4338558"/>
            <a:ext cx="609000" cy="264905"/>
          </a:xfrm>
          <a:prstGeom prst="rect">
            <a:avLst/>
          </a:prstGeom>
          <a:noFill/>
          <a:ln>
            <a:noFill/>
          </a:ln>
        </p:spPr>
      </p:pic>
      <p:pic>
        <p:nvPicPr>
          <p:cNvPr id="618" name="Shape 618"/>
          <p:cNvPicPr preferRelativeResize="0"/>
          <p:nvPr/>
        </p:nvPicPr>
        <p:blipFill>
          <a:blip r:embed="rId37">
            <a:alphaModFix/>
          </a:blip>
          <a:stretch>
            <a:fillRect/>
          </a:stretch>
        </p:blipFill>
        <p:spPr>
          <a:xfrm>
            <a:off x="2843853" y="3788455"/>
            <a:ext cx="704700" cy="209206"/>
          </a:xfrm>
          <a:prstGeom prst="rect">
            <a:avLst/>
          </a:prstGeom>
          <a:noFill/>
          <a:ln>
            <a:noFill/>
          </a:ln>
        </p:spPr>
      </p:pic>
      <p:pic>
        <p:nvPicPr>
          <p:cNvPr id="619" name="Shape 619" descr="Nirmata.png"/>
          <p:cNvPicPr preferRelativeResize="0"/>
          <p:nvPr/>
        </p:nvPicPr>
        <p:blipFill rotWithShape="1">
          <a:blip r:embed="rId38">
            <a:alphaModFix/>
          </a:blip>
          <a:srcRect l="8021" r="6464"/>
          <a:stretch/>
        </p:blipFill>
        <p:spPr>
          <a:xfrm>
            <a:off x="7407726" y="2669321"/>
            <a:ext cx="1067769" cy="215825"/>
          </a:xfrm>
          <a:prstGeom prst="rect">
            <a:avLst/>
          </a:prstGeom>
          <a:noFill/>
          <a:ln>
            <a:noFill/>
          </a:ln>
        </p:spPr>
      </p:pic>
      <p:pic>
        <p:nvPicPr>
          <p:cNvPr id="620" name="Shape 620" descr="unnamed.png"/>
          <p:cNvPicPr preferRelativeResize="0"/>
          <p:nvPr/>
        </p:nvPicPr>
        <p:blipFill>
          <a:blip r:embed="rId39">
            <a:alphaModFix/>
          </a:blip>
          <a:stretch>
            <a:fillRect/>
          </a:stretch>
        </p:blipFill>
        <p:spPr>
          <a:xfrm>
            <a:off x="799402" y="1460257"/>
            <a:ext cx="899100" cy="215820"/>
          </a:xfrm>
          <a:prstGeom prst="rect">
            <a:avLst/>
          </a:prstGeom>
          <a:noFill/>
          <a:ln>
            <a:noFill/>
          </a:ln>
        </p:spPr>
      </p:pic>
      <p:pic>
        <p:nvPicPr>
          <p:cNvPr id="621" name="Shape 621" descr="Mobingi_logo_horizontal.png"/>
          <p:cNvPicPr preferRelativeResize="0"/>
          <p:nvPr/>
        </p:nvPicPr>
        <p:blipFill rotWithShape="1">
          <a:blip r:embed="rId40">
            <a:alphaModFix/>
          </a:blip>
          <a:srcRect l="9655" t="22526" r="10414" b="23048"/>
          <a:stretch/>
        </p:blipFill>
        <p:spPr>
          <a:xfrm>
            <a:off x="2001704" y="2675562"/>
            <a:ext cx="796500" cy="203343"/>
          </a:xfrm>
          <a:prstGeom prst="rect">
            <a:avLst/>
          </a:prstGeom>
          <a:noFill/>
          <a:ln>
            <a:noFill/>
          </a:ln>
        </p:spPr>
      </p:pic>
      <p:pic>
        <p:nvPicPr>
          <p:cNvPr id="622" name="Shape 622" descr="logo-turbonomic.png"/>
          <p:cNvPicPr preferRelativeResize="0"/>
          <p:nvPr/>
        </p:nvPicPr>
        <p:blipFill>
          <a:blip r:embed="rId41">
            <a:alphaModFix/>
          </a:blip>
          <a:stretch>
            <a:fillRect/>
          </a:stretch>
        </p:blipFill>
        <p:spPr>
          <a:xfrm>
            <a:off x="1493545" y="4347538"/>
            <a:ext cx="796500" cy="246944"/>
          </a:xfrm>
          <a:prstGeom prst="rect">
            <a:avLst/>
          </a:prstGeom>
          <a:noFill/>
          <a:ln>
            <a:noFill/>
          </a:ln>
        </p:spPr>
      </p:pic>
      <p:pic>
        <p:nvPicPr>
          <p:cNvPr id="623" name="Shape 623" descr="LOGO-KINVOLK-Green_Isotype.png"/>
          <p:cNvPicPr preferRelativeResize="0"/>
          <p:nvPr/>
        </p:nvPicPr>
        <p:blipFill>
          <a:blip r:embed="rId42">
            <a:alphaModFix/>
          </a:blip>
          <a:stretch>
            <a:fillRect/>
          </a:stretch>
        </p:blipFill>
        <p:spPr>
          <a:xfrm>
            <a:off x="70423" y="1926247"/>
            <a:ext cx="414900" cy="505014"/>
          </a:xfrm>
          <a:prstGeom prst="rect">
            <a:avLst/>
          </a:prstGeom>
          <a:noFill/>
          <a:ln>
            <a:noFill/>
          </a:ln>
        </p:spPr>
      </p:pic>
      <p:pic>
        <p:nvPicPr>
          <p:cNvPr id="624" name="Shape 624" descr="kong-logo_600x194.png"/>
          <p:cNvPicPr preferRelativeResize="0"/>
          <p:nvPr/>
        </p:nvPicPr>
        <p:blipFill>
          <a:blip r:embed="rId43">
            <a:alphaModFix/>
          </a:blip>
          <a:stretch>
            <a:fillRect/>
          </a:stretch>
        </p:blipFill>
        <p:spPr>
          <a:xfrm>
            <a:off x="656639" y="2064803"/>
            <a:ext cx="704700" cy="227902"/>
          </a:xfrm>
          <a:prstGeom prst="rect">
            <a:avLst/>
          </a:prstGeom>
          <a:noFill/>
          <a:ln>
            <a:noFill/>
          </a:ln>
        </p:spPr>
      </p:pic>
      <p:pic>
        <p:nvPicPr>
          <p:cNvPr id="625" name="Shape 625"/>
          <p:cNvPicPr preferRelativeResize="0"/>
          <p:nvPr/>
        </p:nvPicPr>
        <p:blipFill>
          <a:blip r:embed="rId44">
            <a:alphaModFix/>
          </a:blip>
          <a:stretch>
            <a:fillRect/>
          </a:stretch>
        </p:blipFill>
        <p:spPr>
          <a:xfrm>
            <a:off x="5183657" y="3231976"/>
            <a:ext cx="899125" cy="200220"/>
          </a:xfrm>
          <a:prstGeom prst="rect">
            <a:avLst/>
          </a:prstGeom>
          <a:noFill/>
          <a:ln>
            <a:noFill/>
          </a:ln>
        </p:spPr>
      </p:pic>
      <p:pic>
        <p:nvPicPr>
          <p:cNvPr id="626" name="Shape 626"/>
          <p:cNvPicPr preferRelativeResize="0"/>
          <p:nvPr/>
        </p:nvPicPr>
        <p:blipFill>
          <a:blip r:embed="rId45">
            <a:alphaModFix/>
          </a:blip>
          <a:stretch>
            <a:fillRect/>
          </a:stretch>
        </p:blipFill>
        <p:spPr>
          <a:xfrm>
            <a:off x="751580" y="3172776"/>
            <a:ext cx="796500" cy="318621"/>
          </a:xfrm>
          <a:prstGeom prst="rect">
            <a:avLst/>
          </a:prstGeom>
          <a:noFill/>
          <a:ln>
            <a:noFill/>
          </a:ln>
        </p:spPr>
      </p:pic>
      <p:pic>
        <p:nvPicPr>
          <p:cNvPr id="627" name="Shape 627" descr="logo_styra.png"/>
          <p:cNvPicPr preferRelativeResize="0"/>
          <p:nvPr/>
        </p:nvPicPr>
        <p:blipFill>
          <a:blip r:embed="rId46">
            <a:alphaModFix/>
          </a:blip>
          <a:stretch>
            <a:fillRect/>
          </a:stretch>
        </p:blipFill>
        <p:spPr>
          <a:xfrm>
            <a:off x="5649652" y="3637724"/>
            <a:ext cx="743700" cy="510670"/>
          </a:xfrm>
          <a:prstGeom prst="rect">
            <a:avLst/>
          </a:prstGeom>
          <a:noFill/>
          <a:ln>
            <a:noFill/>
          </a:ln>
        </p:spPr>
      </p:pic>
      <p:pic>
        <p:nvPicPr>
          <p:cNvPr id="628" name="Shape 628" descr="wise2c logo.jpeg"/>
          <p:cNvPicPr preferRelativeResize="0"/>
          <p:nvPr/>
        </p:nvPicPr>
        <p:blipFill rotWithShape="1">
          <a:blip r:embed="rId47">
            <a:alphaModFix/>
          </a:blip>
          <a:srcRect t="16615" b="11426"/>
          <a:stretch/>
        </p:blipFill>
        <p:spPr>
          <a:xfrm>
            <a:off x="6684580" y="4251895"/>
            <a:ext cx="609000" cy="438229"/>
          </a:xfrm>
          <a:prstGeom prst="rect">
            <a:avLst/>
          </a:prstGeom>
          <a:noFill/>
          <a:ln>
            <a:noFill/>
          </a:ln>
        </p:spPr>
      </p:pic>
      <p:pic>
        <p:nvPicPr>
          <p:cNvPr id="629" name="Shape 629"/>
          <p:cNvPicPr preferRelativeResize="0"/>
          <p:nvPr/>
        </p:nvPicPr>
        <p:blipFill rotWithShape="1">
          <a:blip r:embed="rId48">
            <a:alphaModFix/>
          </a:blip>
          <a:srcRect/>
          <a:stretch/>
        </p:blipFill>
        <p:spPr>
          <a:xfrm>
            <a:off x="3666320" y="3654408"/>
            <a:ext cx="777900" cy="477300"/>
          </a:xfrm>
          <a:prstGeom prst="rect">
            <a:avLst/>
          </a:prstGeom>
          <a:noFill/>
          <a:ln>
            <a:noFill/>
          </a:ln>
        </p:spPr>
      </p:pic>
      <p:pic>
        <p:nvPicPr>
          <p:cNvPr id="630" name="Shape 630" descr="cncf_logo_joyent.png"/>
          <p:cNvPicPr preferRelativeResize="0"/>
          <p:nvPr/>
        </p:nvPicPr>
        <p:blipFill rotWithShape="1">
          <a:blip r:embed="rId49">
            <a:alphaModFix/>
          </a:blip>
          <a:srcRect/>
          <a:stretch/>
        </p:blipFill>
        <p:spPr>
          <a:xfrm>
            <a:off x="6756071" y="1292017"/>
            <a:ext cx="899100" cy="552300"/>
          </a:xfrm>
          <a:prstGeom prst="rect">
            <a:avLst/>
          </a:prstGeom>
          <a:noFill/>
          <a:ln>
            <a:noFill/>
          </a:ln>
        </p:spPr>
      </p:pic>
      <p:pic>
        <p:nvPicPr>
          <p:cNvPr id="631" name="Shape 631"/>
          <p:cNvPicPr preferRelativeResize="0"/>
          <p:nvPr/>
        </p:nvPicPr>
        <p:blipFill>
          <a:blip r:embed="rId50">
            <a:alphaModFix/>
          </a:blip>
          <a:stretch>
            <a:fillRect/>
          </a:stretch>
        </p:blipFill>
        <p:spPr>
          <a:xfrm>
            <a:off x="5787358" y="4242945"/>
            <a:ext cx="743700" cy="456130"/>
          </a:xfrm>
          <a:prstGeom prst="rect">
            <a:avLst/>
          </a:prstGeom>
          <a:noFill/>
          <a:ln>
            <a:noFill/>
          </a:ln>
        </p:spPr>
      </p:pic>
      <p:pic>
        <p:nvPicPr>
          <p:cNvPr id="632" name="Shape 632"/>
          <p:cNvPicPr preferRelativeResize="0"/>
          <p:nvPr/>
        </p:nvPicPr>
        <p:blipFill>
          <a:blip r:embed="rId51">
            <a:alphaModFix/>
          </a:blip>
          <a:stretch>
            <a:fillRect/>
          </a:stretch>
        </p:blipFill>
        <p:spPr>
          <a:xfrm>
            <a:off x="7215743" y="3162364"/>
            <a:ext cx="996801" cy="339445"/>
          </a:xfrm>
          <a:prstGeom prst="rect">
            <a:avLst/>
          </a:prstGeom>
          <a:noFill/>
          <a:ln>
            <a:noFill/>
          </a:ln>
        </p:spPr>
      </p:pic>
      <p:pic>
        <p:nvPicPr>
          <p:cNvPr id="633" name="Shape 633"/>
          <p:cNvPicPr preferRelativeResize="0"/>
          <p:nvPr/>
        </p:nvPicPr>
        <p:blipFill>
          <a:blip r:embed="rId52">
            <a:alphaModFix/>
          </a:blip>
          <a:stretch>
            <a:fillRect/>
          </a:stretch>
        </p:blipFill>
        <p:spPr>
          <a:xfrm>
            <a:off x="5657148" y="1466980"/>
            <a:ext cx="1031746" cy="202375"/>
          </a:xfrm>
          <a:prstGeom prst="rect">
            <a:avLst/>
          </a:prstGeom>
          <a:noFill/>
          <a:ln>
            <a:noFill/>
          </a:ln>
        </p:spPr>
      </p:pic>
      <p:pic>
        <p:nvPicPr>
          <p:cNvPr id="634" name="Shape 634"/>
          <p:cNvPicPr preferRelativeResize="0"/>
          <p:nvPr/>
        </p:nvPicPr>
        <p:blipFill>
          <a:blip r:embed="rId53">
            <a:alphaModFix/>
          </a:blip>
          <a:stretch>
            <a:fillRect/>
          </a:stretch>
        </p:blipFill>
        <p:spPr>
          <a:xfrm>
            <a:off x="28980" y="3785566"/>
            <a:ext cx="832575" cy="214985"/>
          </a:xfrm>
          <a:prstGeom prst="rect">
            <a:avLst/>
          </a:prstGeom>
          <a:noFill/>
          <a:ln>
            <a:noFill/>
          </a:ln>
        </p:spPr>
      </p:pic>
      <p:pic>
        <p:nvPicPr>
          <p:cNvPr id="635" name="Shape 635"/>
          <p:cNvPicPr preferRelativeResize="0"/>
          <p:nvPr/>
        </p:nvPicPr>
        <p:blipFill rotWithShape="1">
          <a:blip r:embed="rId54">
            <a:alphaModFix/>
          </a:blip>
          <a:srcRect l="5343" t="19290" r="5752" b="19952"/>
          <a:stretch/>
        </p:blipFill>
        <p:spPr>
          <a:xfrm>
            <a:off x="8561898" y="2588216"/>
            <a:ext cx="553200" cy="378033"/>
          </a:xfrm>
          <a:prstGeom prst="rect">
            <a:avLst/>
          </a:prstGeom>
          <a:noFill/>
          <a:ln>
            <a:noFill/>
          </a:ln>
        </p:spPr>
      </p:pic>
      <p:pic>
        <p:nvPicPr>
          <p:cNvPr id="636" name="Shape 636"/>
          <p:cNvPicPr preferRelativeResize="0"/>
          <p:nvPr/>
        </p:nvPicPr>
        <p:blipFill rotWithShape="1">
          <a:blip r:embed="rId55">
            <a:alphaModFix/>
          </a:blip>
          <a:srcRect l="5164" t="38489" r="5164" b="36729"/>
          <a:stretch/>
        </p:blipFill>
        <p:spPr>
          <a:xfrm>
            <a:off x="2576483" y="1453117"/>
            <a:ext cx="832555" cy="230100"/>
          </a:xfrm>
          <a:prstGeom prst="rect">
            <a:avLst/>
          </a:prstGeom>
          <a:noFill/>
          <a:ln>
            <a:noFill/>
          </a:ln>
        </p:spPr>
      </p:pic>
      <p:pic>
        <p:nvPicPr>
          <p:cNvPr id="637" name="Shape 637"/>
          <p:cNvPicPr preferRelativeResize="0"/>
          <p:nvPr/>
        </p:nvPicPr>
        <p:blipFill rotWithShape="1">
          <a:blip r:embed="rId56">
            <a:alphaModFix/>
          </a:blip>
          <a:srcRect l="8892" r="7299"/>
          <a:stretch/>
        </p:blipFill>
        <p:spPr>
          <a:xfrm>
            <a:off x="3476215" y="1306651"/>
            <a:ext cx="471300" cy="523032"/>
          </a:xfrm>
          <a:prstGeom prst="rect">
            <a:avLst/>
          </a:prstGeom>
          <a:noFill/>
          <a:ln>
            <a:noFill/>
          </a:ln>
        </p:spPr>
      </p:pic>
      <p:pic>
        <p:nvPicPr>
          <p:cNvPr id="638" name="Shape 638"/>
          <p:cNvPicPr preferRelativeResize="0"/>
          <p:nvPr/>
        </p:nvPicPr>
        <p:blipFill>
          <a:blip r:embed="rId57">
            <a:alphaModFix/>
          </a:blip>
          <a:stretch>
            <a:fillRect/>
          </a:stretch>
        </p:blipFill>
        <p:spPr>
          <a:xfrm>
            <a:off x="4667810" y="2691834"/>
            <a:ext cx="1067750" cy="170799"/>
          </a:xfrm>
          <a:prstGeom prst="rect">
            <a:avLst/>
          </a:prstGeom>
          <a:noFill/>
          <a:ln>
            <a:noFill/>
          </a:ln>
        </p:spPr>
      </p:pic>
      <p:pic>
        <p:nvPicPr>
          <p:cNvPr id="639" name="Shape 639"/>
          <p:cNvPicPr preferRelativeResize="0"/>
          <p:nvPr/>
        </p:nvPicPr>
        <p:blipFill>
          <a:blip r:embed="rId58">
            <a:alphaModFix/>
          </a:blip>
          <a:stretch>
            <a:fillRect/>
          </a:stretch>
        </p:blipFill>
        <p:spPr>
          <a:xfrm>
            <a:off x="6564261" y="2100691"/>
            <a:ext cx="996808" cy="156125"/>
          </a:xfrm>
          <a:prstGeom prst="rect">
            <a:avLst/>
          </a:prstGeom>
          <a:noFill/>
          <a:ln>
            <a:noFill/>
          </a:ln>
        </p:spPr>
      </p:pic>
      <p:pic>
        <p:nvPicPr>
          <p:cNvPr id="640" name="Shape 640"/>
          <p:cNvPicPr preferRelativeResize="0"/>
          <p:nvPr/>
        </p:nvPicPr>
        <p:blipFill>
          <a:blip r:embed="rId59">
            <a:alphaModFix/>
          </a:blip>
          <a:stretch>
            <a:fillRect/>
          </a:stretch>
        </p:blipFill>
        <p:spPr>
          <a:xfrm>
            <a:off x="8209625" y="4382496"/>
            <a:ext cx="899126" cy="177028"/>
          </a:xfrm>
          <a:prstGeom prst="rect">
            <a:avLst/>
          </a:prstGeom>
          <a:noFill/>
          <a:ln>
            <a:noFill/>
          </a:ln>
        </p:spPr>
      </p:pic>
      <p:pic>
        <p:nvPicPr>
          <p:cNvPr id="641" name="Shape 641"/>
          <p:cNvPicPr preferRelativeResize="0"/>
          <p:nvPr/>
        </p:nvPicPr>
        <p:blipFill>
          <a:blip r:embed="rId60">
            <a:alphaModFix/>
          </a:blip>
          <a:stretch>
            <a:fillRect/>
          </a:stretch>
        </p:blipFill>
        <p:spPr>
          <a:xfrm>
            <a:off x="1629611" y="3104045"/>
            <a:ext cx="743625" cy="456083"/>
          </a:xfrm>
          <a:prstGeom prst="rect">
            <a:avLst/>
          </a:prstGeom>
          <a:noFill/>
          <a:ln>
            <a:noFill/>
          </a:ln>
        </p:spPr>
      </p:pic>
      <p:pic>
        <p:nvPicPr>
          <p:cNvPr id="642" name="Shape 642"/>
          <p:cNvPicPr preferRelativeResize="0"/>
          <p:nvPr/>
        </p:nvPicPr>
        <p:blipFill rotWithShape="1">
          <a:blip r:embed="rId61">
            <a:alphaModFix/>
          </a:blip>
          <a:srcRect l="19217" r="20560"/>
          <a:stretch/>
        </p:blipFill>
        <p:spPr>
          <a:xfrm>
            <a:off x="8688626" y="1342570"/>
            <a:ext cx="443100" cy="451194"/>
          </a:xfrm>
          <a:prstGeom prst="rect">
            <a:avLst/>
          </a:prstGeom>
          <a:noFill/>
          <a:ln>
            <a:noFill/>
          </a:ln>
        </p:spPr>
      </p:pic>
      <p:pic>
        <p:nvPicPr>
          <p:cNvPr id="643" name="Shape 643"/>
          <p:cNvPicPr preferRelativeResize="0"/>
          <p:nvPr/>
        </p:nvPicPr>
        <p:blipFill>
          <a:blip r:embed="rId62">
            <a:alphaModFix/>
          </a:blip>
          <a:stretch>
            <a:fillRect/>
          </a:stretch>
        </p:blipFill>
        <p:spPr>
          <a:xfrm>
            <a:off x="2500471" y="2102318"/>
            <a:ext cx="996825" cy="152872"/>
          </a:xfrm>
          <a:prstGeom prst="rect">
            <a:avLst/>
          </a:prstGeom>
          <a:noFill/>
          <a:ln>
            <a:noFill/>
          </a:ln>
        </p:spPr>
      </p:pic>
      <p:pic>
        <p:nvPicPr>
          <p:cNvPr id="644" name="Shape 644"/>
          <p:cNvPicPr preferRelativeResize="0"/>
          <p:nvPr/>
        </p:nvPicPr>
        <p:blipFill>
          <a:blip r:embed="rId63">
            <a:alphaModFix/>
          </a:blip>
          <a:stretch>
            <a:fillRect/>
          </a:stretch>
        </p:blipFill>
        <p:spPr>
          <a:xfrm>
            <a:off x="4014693" y="1348294"/>
            <a:ext cx="899100" cy="439746"/>
          </a:xfrm>
          <a:prstGeom prst="rect">
            <a:avLst/>
          </a:prstGeom>
          <a:noFill/>
          <a:ln>
            <a:noFill/>
          </a:ln>
        </p:spPr>
      </p:pic>
      <p:pic>
        <p:nvPicPr>
          <p:cNvPr id="645" name="Shape 645"/>
          <p:cNvPicPr preferRelativeResize="0"/>
          <p:nvPr/>
        </p:nvPicPr>
        <p:blipFill>
          <a:blip r:embed="rId64">
            <a:alphaModFix/>
          </a:blip>
          <a:stretch>
            <a:fillRect/>
          </a:stretch>
        </p:blipFill>
        <p:spPr>
          <a:xfrm>
            <a:off x="26550" y="2694798"/>
            <a:ext cx="969850" cy="164870"/>
          </a:xfrm>
          <a:prstGeom prst="rect">
            <a:avLst/>
          </a:prstGeom>
          <a:noFill/>
          <a:ln>
            <a:noFill/>
          </a:ln>
        </p:spPr>
      </p:pic>
    </p:spTree>
    <p:extLst>
      <p:ext uri="{BB962C8B-B14F-4D97-AF65-F5344CB8AC3E}">
        <p14:creationId xmlns:p14="http://schemas.microsoft.com/office/powerpoint/2010/main" val="1458182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p:nvPr/>
        </p:nvSpPr>
        <p:spPr>
          <a:xfrm>
            <a:off x="94344" y="1043542"/>
            <a:ext cx="4588276"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293" name="Shape 293"/>
          <p:cNvSpPr txBox="1"/>
          <p:nvPr/>
        </p:nvSpPr>
        <p:spPr>
          <a:xfrm>
            <a:off x="257592" y="1043542"/>
            <a:ext cx="4354837"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白金会员</a:t>
            </a:r>
          </a:p>
        </p:txBody>
      </p:sp>
      <p:sp>
        <p:nvSpPr>
          <p:cNvPr id="316" name="Shape 316"/>
          <p:cNvSpPr txBox="1">
            <a:spLocks noGrp="1"/>
          </p:cNvSpPr>
          <p:nvPr>
            <p:ph type="title"/>
          </p:nvPr>
        </p:nvSpPr>
        <p:spPr>
          <a:prstGeom prst="rect">
            <a:avLst/>
          </a:prstGeom>
          <a:noFill/>
          <a:ln>
            <a:noFill/>
          </a:ln>
        </p:spPr>
        <p:txBody>
          <a:bodyPr lIns="91423" tIns="91423" rIns="91423" bIns="91423" anchor="ctr" anchorCtr="0">
            <a:noAutofit/>
          </a:bodyPr>
          <a:lstStyle/>
          <a:p>
            <a:pPr>
              <a:buSzPct val="25000"/>
            </a:pPr>
            <a:r>
              <a:rPr lang="en-US" b="0" i="0" u="none" strike="noStrike" cap="none" dirty="0" smtClean="0">
                <a:solidFill>
                  <a:srgbClr val="FFFFFF"/>
                </a:solidFill>
                <a:latin typeface="Century Gothic"/>
                <a:ea typeface="Century Gothic"/>
                <a:cs typeface="Century Gothic"/>
                <a:sym typeface="Century Gothic"/>
              </a:rPr>
              <a:t>中国区会员</a:t>
            </a:r>
            <a:endParaRPr lang="en-US" b="0" i="0" u="none" strike="noStrike" cap="none" dirty="0">
              <a:solidFill>
                <a:srgbClr val="FFFFFF"/>
              </a:solidFill>
              <a:latin typeface="Century Gothic"/>
              <a:ea typeface="Century Gothic"/>
              <a:cs typeface="Century Gothic"/>
              <a:sym typeface="Century Gothic"/>
            </a:endParaRPr>
          </a:p>
        </p:txBody>
      </p:sp>
      <p:sp>
        <p:nvSpPr>
          <p:cNvPr id="315" name="Shape 315"/>
          <p:cNvSpPr txBox="1">
            <a:spLocks noGrp="1"/>
          </p:cNvSpPr>
          <p:nvPr>
            <p:ph type="sldNum" idx="12"/>
          </p:nvPr>
        </p:nvSpPr>
        <p:spPr>
          <a:prstGeom prst="rect">
            <a:avLst/>
          </a:prstGeom>
          <a:noFill/>
          <a:ln>
            <a:noFill/>
          </a:ln>
        </p:spPr>
        <p:txBody>
          <a:bodyPr lIns="91423" tIns="91423" rIns="91423" bIns="91423" anchor="ctr" anchorCtr="0">
            <a:noAutofit/>
          </a:bodyPr>
          <a:lstStyle/>
          <a:p>
            <a:fld id="{00000000-1234-1234-1234-123412341234}" type="slidenum">
              <a:rPr lang="en-US"/>
              <a:pPr/>
              <a:t>15</a:t>
            </a:fld>
            <a:endParaRPr lang="en-US"/>
          </a:p>
        </p:txBody>
      </p:sp>
      <p:sp>
        <p:nvSpPr>
          <p:cNvPr id="382" name="Shape 382"/>
          <p:cNvSpPr/>
          <p:nvPr/>
        </p:nvSpPr>
        <p:spPr>
          <a:xfrm>
            <a:off x="7358703" y="3929867"/>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3" name="Shape 383"/>
          <p:cNvSpPr txBox="1"/>
          <p:nvPr/>
        </p:nvSpPr>
        <p:spPr>
          <a:xfrm>
            <a:off x="7416759" y="3876862"/>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End Users Supporters</a:t>
            </a:r>
          </a:p>
        </p:txBody>
      </p:sp>
      <p:sp>
        <p:nvSpPr>
          <p:cNvPr id="384" name="Shape 384"/>
          <p:cNvSpPr/>
          <p:nvPr/>
        </p:nvSpPr>
        <p:spPr>
          <a:xfrm>
            <a:off x="94343" y="2264228"/>
            <a:ext cx="70758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5" name="Shape 385"/>
          <p:cNvSpPr txBox="1"/>
          <p:nvPr/>
        </p:nvSpPr>
        <p:spPr>
          <a:xfrm>
            <a:off x="257591" y="2204685"/>
            <a:ext cx="67311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银牌会员</a:t>
            </a:r>
          </a:p>
        </p:txBody>
      </p:sp>
      <p:sp>
        <p:nvSpPr>
          <p:cNvPr id="386" name="Shape 386"/>
          <p:cNvSpPr/>
          <p:nvPr/>
        </p:nvSpPr>
        <p:spPr>
          <a:xfrm>
            <a:off x="7358703" y="3323771"/>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7" name="Shape 387"/>
          <p:cNvSpPr txBox="1"/>
          <p:nvPr/>
        </p:nvSpPr>
        <p:spPr>
          <a:xfrm>
            <a:off x="7416759" y="3278744"/>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End Users Members</a:t>
            </a:r>
          </a:p>
        </p:txBody>
      </p:sp>
      <p:sp>
        <p:nvSpPr>
          <p:cNvPr id="388" name="Shape 388"/>
          <p:cNvSpPr/>
          <p:nvPr/>
        </p:nvSpPr>
        <p:spPr>
          <a:xfrm>
            <a:off x="7358703" y="2619827"/>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9" name="Shape 389"/>
          <p:cNvSpPr txBox="1"/>
          <p:nvPr/>
        </p:nvSpPr>
        <p:spPr>
          <a:xfrm>
            <a:off x="7416759" y="2574800"/>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a:solidFill>
                  <a:schemeClr val="lt1"/>
                </a:solidFill>
              </a:rPr>
              <a:t>Academic/Non-profit</a:t>
            </a:r>
          </a:p>
        </p:txBody>
      </p:sp>
      <p:sp>
        <p:nvSpPr>
          <p:cNvPr id="390" name="Shape 390"/>
          <p:cNvSpPr/>
          <p:nvPr/>
        </p:nvSpPr>
        <p:spPr>
          <a:xfrm>
            <a:off x="5433511" y="1043542"/>
            <a:ext cx="3701193"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91" name="Shape 391"/>
          <p:cNvSpPr txBox="1"/>
          <p:nvPr/>
        </p:nvSpPr>
        <p:spPr>
          <a:xfrm>
            <a:off x="5433511" y="1008886"/>
            <a:ext cx="3637749"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黃金会员</a:t>
            </a:r>
          </a:p>
        </p:txBody>
      </p:sp>
      <p:pic>
        <p:nvPicPr>
          <p:cNvPr id="3" name="Picture 2" descr="Screen Shot 2017-09-03 at 10.45.5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1665" y="2531674"/>
            <a:ext cx="1350537" cy="593853"/>
          </a:xfrm>
          <a:prstGeom prst="rect">
            <a:avLst/>
          </a:prstGeom>
        </p:spPr>
      </p:pic>
      <p:pic>
        <p:nvPicPr>
          <p:cNvPr id="5" name="Picture 4" descr="Screen Shot 2017-09-03 at 10.49.19 pm.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43037" y="2882752"/>
            <a:ext cx="1118483" cy="303588"/>
          </a:xfrm>
          <a:prstGeom prst="rect">
            <a:avLst/>
          </a:prstGeom>
        </p:spPr>
      </p:pic>
      <p:pic>
        <p:nvPicPr>
          <p:cNvPr id="40" name="Shape 498"/>
          <p:cNvPicPr preferRelativeResize="0"/>
          <p:nvPr/>
        </p:nvPicPr>
        <p:blipFill>
          <a:blip r:embed="rId5">
            <a:alphaModFix/>
          </a:blip>
          <a:stretch>
            <a:fillRect/>
          </a:stretch>
        </p:blipFill>
        <p:spPr>
          <a:xfrm>
            <a:off x="726348" y="1605913"/>
            <a:ext cx="894000" cy="441037"/>
          </a:xfrm>
          <a:prstGeom prst="rect">
            <a:avLst/>
          </a:prstGeom>
          <a:noFill/>
          <a:ln>
            <a:noFill/>
          </a:ln>
        </p:spPr>
      </p:pic>
      <p:pic>
        <p:nvPicPr>
          <p:cNvPr id="41" name="Shape 477" descr="cncf_logo_huawei.png"/>
          <p:cNvPicPr preferRelativeResize="0"/>
          <p:nvPr/>
        </p:nvPicPr>
        <p:blipFill rotWithShape="1">
          <a:blip r:embed="rId6">
            <a:alphaModFix/>
          </a:blip>
          <a:srcRect/>
          <a:stretch/>
        </p:blipFill>
        <p:spPr>
          <a:xfrm>
            <a:off x="2819461" y="1396461"/>
            <a:ext cx="949308" cy="650489"/>
          </a:xfrm>
          <a:prstGeom prst="rect">
            <a:avLst/>
          </a:prstGeom>
          <a:noFill/>
          <a:ln>
            <a:noFill/>
          </a:ln>
        </p:spPr>
      </p:pic>
      <p:pic>
        <p:nvPicPr>
          <p:cNvPr id="42" name="Shape 469"/>
          <p:cNvPicPr preferRelativeResize="0"/>
          <p:nvPr/>
        </p:nvPicPr>
        <p:blipFill>
          <a:blip r:embed="rId7">
            <a:alphaModFix/>
          </a:blip>
          <a:stretch>
            <a:fillRect/>
          </a:stretch>
        </p:blipFill>
        <p:spPr>
          <a:xfrm>
            <a:off x="5466106" y="1443942"/>
            <a:ext cx="1045800" cy="499660"/>
          </a:xfrm>
          <a:prstGeom prst="rect">
            <a:avLst/>
          </a:prstGeom>
          <a:noFill/>
          <a:ln>
            <a:noFill/>
          </a:ln>
        </p:spPr>
      </p:pic>
      <p:pic>
        <p:nvPicPr>
          <p:cNvPr id="43" name="Shape 441"/>
          <p:cNvPicPr preferRelativeResize="0"/>
          <p:nvPr/>
        </p:nvPicPr>
        <p:blipFill rotWithShape="1">
          <a:blip r:embed="rId8">
            <a:alphaModFix/>
          </a:blip>
          <a:srcRect/>
          <a:stretch/>
        </p:blipFill>
        <p:spPr>
          <a:xfrm>
            <a:off x="6774024" y="1435375"/>
            <a:ext cx="584679" cy="628618"/>
          </a:xfrm>
          <a:prstGeom prst="rect">
            <a:avLst/>
          </a:prstGeom>
          <a:noFill/>
          <a:ln>
            <a:noFill/>
          </a:ln>
        </p:spPr>
      </p:pic>
      <p:pic>
        <p:nvPicPr>
          <p:cNvPr id="44" name="Shape 460"/>
          <p:cNvPicPr preferRelativeResize="0"/>
          <p:nvPr/>
        </p:nvPicPr>
        <p:blipFill>
          <a:blip r:embed="rId9">
            <a:alphaModFix/>
          </a:blip>
          <a:stretch>
            <a:fillRect/>
          </a:stretch>
        </p:blipFill>
        <p:spPr>
          <a:xfrm>
            <a:off x="7954552" y="1698122"/>
            <a:ext cx="602231" cy="276022"/>
          </a:xfrm>
          <a:prstGeom prst="rect">
            <a:avLst/>
          </a:prstGeom>
          <a:noFill/>
          <a:ln>
            <a:noFill/>
          </a:ln>
        </p:spPr>
      </p:pic>
      <p:pic>
        <p:nvPicPr>
          <p:cNvPr id="46" name="Shape 538"/>
          <p:cNvPicPr preferRelativeResize="0"/>
          <p:nvPr/>
        </p:nvPicPr>
        <p:blipFill rotWithShape="1">
          <a:blip r:embed="rId10">
            <a:alphaModFix/>
          </a:blip>
          <a:srcRect l="-4624" t="16802" b="16809"/>
          <a:stretch/>
        </p:blipFill>
        <p:spPr>
          <a:xfrm>
            <a:off x="709016" y="2639144"/>
            <a:ext cx="1016608" cy="491329"/>
          </a:xfrm>
          <a:prstGeom prst="rect">
            <a:avLst/>
          </a:prstGeom>
          <a:noFill/>
          <a:ln>
            <a:noFill/>
          </a:ln>
        </p:spPr>
      </p:pic>
      <p:pic>
        <p:nvPicPr>
          <p:cNvPr id="47" name="Shape 605"/>
          <p:cNvPicPr preferRelativeResize="0"/>
          <p:nvPr/>
        </p:nvPicPr>
        <p:blipFill rotWithShape="1">
          <a:blip r:embed="rId11">
            <a:alphaModFix/>
          </a:blip>
          <a:srcRect l="11041" t="-8774" r="10815" b="-12247"/>
          <a:stretch/>
        </p:blipFill>
        <p:spPr>
          <a:xfrm>
            <a:off x="3537248" y="2586984"/>
            <a:ext cx="609000" cy="578966"/>
          </a:xfrm>
          <a:prstGeom prst="rect">
            <a:avLst/>
          </a:prstGeom>
          <a:noFill/>
          <a:ln>
            <a:noFill/>
          </a:ln>
        </p:spPr>
      </p:pic>
      <p:pic>
        <p:nvPicPr>
          <p:cNvPr id="48" name="Shape 512"/>
          <p:cNvPicPr preferRelativeResize="0"/>
          <p:nvPr/>
        </p:nvPicPr>
        <p:blipFill rotWithShape="1">
          <a:blip r:embed="rId12">
            <a:alphaModFix/>
          </a:blip>
          <a:srcRect l="10757" r="9852"/>
          <a:stretch/>
        </p:blipFill>
        <p:spPr>
          <a:xfrm>
            <a:off x="4889416" y="2730650"/>
            <a:ext cx="485700" cy="435300"/>
          </a:xfrm>
          <a:prstGeom prst="rect">
            <a:avLst/>
          </a:prstGeom>
          <a:noFill/>
          <a:ln>
            <a:noFill/>
          </a:ln>
        </p:spPr>
      </p:pic>
      <p:pic>
        <p:nvPicPr>
          <p:cNvPr id="49" name="Shape 516" descr="logo_easystack-300x184.png"/>
          <p:cNvPicPr preferRelativeResize="0"/>
          <p:nvPr/>
        </p:nvPicPr>
        <p:blipFill rotWithShape="1">
          <a:blip r:embed="rId13">
            <a:alphaModFix/>
          </a:blip>
          <a:srcRect/>
          <a:stretch/>
        </p:blipFill>
        <p:spPr>
          <a:xfrm>
            <a:off x="6134780" y="2729987"/>
            <a:ext cx="733500" cy="449700"/>
          </a:xfrm>
          <a:prstGeom prst="rect">
            <a:avLst/>
          </a:prstGeom>
          <a:noFill/>
          <a:ln>
            <a:noFill/>
          </a:ln>
        </p:spPr>
      </p:pic>
      <p:pic>
        <p:nvPicPr>
          <p:cNvPr id="50" name="Shape 554" descr="DaoCloud_logo-01.png"/>
          <p:cNvPicPr preferRelativeResize="0"/>
          <p:nvPr/>
        </p:nvPicPr>
        <p:blipFill rotWithShape="1">
          <a:blip r:embed="rId14">
            <a:alphaModFix/>
          </a:blip>
          <a:srcRect l="3478" r="5213"/>
          <a:stretch/>
        </p:blipFill>
        <p:spPr>
          <a:xfrm>
            <a:off x="806424" y="3204577"/>
            <a:ext cx="919200" cy="322500"/>
          </a:xfrm>
          <a:prstGeom prst="rect">
            <a:avLst/>
          </a:prstGeom>
          <a:noFill/>
          <a:ln>
            <a:noFill/>
          </a:ln>
        </p:spPr>
      </p:pic>
      <p:pic>
        <p:nvPicPr>
          <p:cNvPr id="51" name="Shape 588"/>
          <p:cNvPicPr preferRelativeResize="0"/>
          <p:nvPr/>
        </p:nvPicPr>
        <p:blipFill rotWithShape="1">
          <a:blip r:embed="rId15">
            <a:alphaModFix/>
          </a:blip>
          <a:srcRect r="6629"/>
          <a:stretch/>
        </p:blipFill>
        <p:spPr>
          <a:xfrm>
            <a:off x="2244506" y="3133572"/>
            <a:ext cx="743700" cy="396300"/>
          </a:xfrm>
          <a:prstGeom prst="rect">
            <a:avLst/>
          </a:prstGeom>
          <a:noFill/>
          <a:ln>
            <a:noFill/>
          </a:ln>
        </p:spPr>
      </p:pic>
      <p:pic>
        <p:nvPicPr>
          <p:cNvPr id="52" name="Shape 535"/>
          <p:cNvPicPr preferRelativeResize="0"/>
          <p:nvPr/>
        </p:nvPicPr>
        <p:blipFill>
          <a:blip r:embed="rId16">
            <a:alphaModFix/>
          </a:blip>
          <a:stretch>
            <a:fillRect/>
          </a:stretch>
        </p:blipFill>
        <p:spPr>
          <a:xfrm>
            <a:off x="3466258" y="3143545"/>
            <a:ext cx="733397" cy="442123"/>
          </a:xfrm>
          <a:prstGeom prst="rect">
            <a:avLst/>
          </a:prstGeom>
          <a:noFill/>
          <a:ln>
            <a:noFill/>
          </a:ln>
        </p:spPr>
      </p:pic>
      <p:pic>
        <p:nvPicPr>
          <p:cNvPr id="53" name="Shape 566"/>
          <p:cNvPicPr preferRelativeResize="0"/>
          <p:nvPr/>
        </p:nvPicPr>
        <p:blipFill>
          <a:blip r:embed="rId17">
            <a:alphaModFix/>
          </a:blip>
          <a:stretch>
            <a:fillRect/>
          </a:stretch>
        </p:blipFill>
        <p:spPr>
          <a:xfrm>
            <a:off x="6179956" y="3264222"/>
            <a:ext cx="663900" cy="406642"/>
          </a:xfrm>
          <a:prstGeom prst="rect">
            <a:avLst/>
          </a:prstGeom>
          <a:noFill/>
          <a:ln>
            <a:noFill/>
          </a:ln>
        </p:spPr>
      </p:pic>
      <p:pic>
        <p:nvPicPr>
          <p:cNvPr id="54" name="Shape 568"/>
          <p:cNvPicPr preferRelativeResize="0"/>
          <p:nvPr/>
        </p:nvPicPr>
        <p:blipFill>
          <a:blip r:embed="rId18">
            <a:alphaModFix/>
          </a:blip>
          <a:stretch>
            <a:fillRect/>
          </a:stretch>
        </p:blipFill>
        <p:spPr>
          <a:xfrm>
            <a:off x="810190" y="3696552"/>
            <a:ext cx="743700" cy="233909"/>
          </a:xfrm>
          <a:prstGeom prst="rect">
            <a:avLst/>
          </a:prstGeom>
          <a:noFill/>
          <a:ln>
            <a:noFill/>
          </a:ln>
        </p:spPr>
      </p:pic>
      <p:pic>
        <p:nvPicPr>
          <p:cNvPr id="55" name="Shape 544" descr="数人云logo.jpg"/>
          <p:cNvPicPr preferRelativeResize="0"/>
          <p:nvPr/>
        </p:nvPicPr>
        <p:blipFill>
          <a:blip r:embed="rId19">
            <a:alphaModFix/>
          </a:blip>
          <a:stretch>
            <a:fillRect/>
          </a:stretch>
        </p:blipFill>
        <p:spPr>
          <a:xfrm>
            <a:off x="2086106" y="3669226"/>
            <a:ext cx="1060500" cy="314348"/>
          </a:xfrm>
          <a:prstGeom prst="rect">
            <a:avLst/>
          </a:prstGeom>
          <a:noFill/>
          <a:ln>
            <a:noFill/>
          </a:ln>
        </p:spPr>
      </p:pic>
      <p:pic>
        <p:nvPicPr>
          <p:cNvPr id="56" name="Shape 638"/>
          <p:cNvPicPr preferRelativeResize="0"/>
          <p:nvPr/>
        </p:nvPicPr>
        <p:blipFill>
          <a:blip r:embed="rId20">
            <a:alphaModFix/>
          </a:blip>
          <a:stretch>
            <a:fillRect/>
          </a:stretch>
        </p:blipFill>
        <p:spPr>
          <a:xfrm>
            <a:off x="3407556" y="3776142"/>
            <a:ext cx="1067750" cy="170799"/>
          </a:xfrm>
          <a:prstGeom prst="rect">
            <a:avLst/>
          </a:prstGeom>
          <a:noFill/>
          <a:ln>
            <a:noFill/>
          </a:ln>
        </p:spPr>
      </p:pic>
      <p:pic>
        <p:nvPicPr>
          <p:cNvPr id="57" name="Shape 549" descr="Screen Shot 2017-11-03 at 9.33.18 AM.png"/>
          <p:cNvPicPr preferRelativeResize="0"/>
          <p:nvPr/>
        </p:nvPicPr>
        <p:blipFill>
          <a:blip r:embed="rId21">
            <a:alphaModFix/>
          </a:blip>
          <a:stretch>
            <a:fillRect/>
          </a:stretch>
        </p:blipFill>
        <p:spPr>
          <a:xfrm>
            <a:off x="4771107" y="3648448"/>
            <a:ext cx="710795" cy="498775"/>
          </a:xfrm>
          <a:prstGeom prst="rect">
            <a:avLst/>
          </a:prstGeom>
          <a:noFill/>
          <a:ln>
            <a:noFill/>
          </a:ln>
        </p:spPr>
      </p:pic>
      <p:pic>
        <p:nvPicPr>
          <p:cNvPr id="58" name="Shape 628" descr="wise2c logo.jpeg"/>
          <p:cNvPicPr preferRelativeResize="0"/>
          <p:nvPr/>
        </p:nvPicPr>
        <p:blipFill rotWithShape="1">
          <a:blip r:embed="rId22">
            <a:alphaModFix/>
          </a:blip>
          <a:srcRect t="16615" b="11426"/>
          <a:stretch/>
        </p:blipFill>
        <p:spPr>
          <a:xfrm>
            <a:off x="6234856" y="3696552"/>
            <a:ext cx="609000" cy="438229"/>
          </a:xfrm>
          <a:prstGeom prst="rect">
            <a:avLst/>
          </a:prstGeom>
          <a:noFill/>
          <a:ln>
            <a:noFill/>
          </a:ln>
        </p:spPr>
      </p:pic>
      <p:pic>
        <p:nvPicPr>
          <p:cNvPr id="59" name="Shape 564"/>
          <p:cNvPicPr preferRelativeResize="0"/>
          <p:nvPr/>
        </p:nvPicPr>
        <p:blipFill>
          <a:blip r:embed="rId23">
            <a:alphaModFix/>
          </a:blip>
          <a:stretch>
            <a:fillRect/>
          </a:stretch>
        </p:blipFill>
        <p:spPr>
          <a:xfrm>
            <a:off x="4687853" y="3240684"/>
            <a:ext cx="919200" cy="286393"/>
          </a:xfrm>
          <a:prstGeom prst="rect">
            <a:avLst/>
          </a:prstGeom>
          <a:noFill/>
          <a:ln>
            <a:noFill/>
          </a:ln>
        </p:spPr>
      </p:pic>
      <p:pic>
        <p:nvPicPr>
          <p:cNvPr id="2" name="图片 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flipV="1">
            <a:off x="8255667" y="66887"/>
            <a:ext cx="776789" cy="776789"/>
          </a:xfrm>
          <a:prstGeom prst="rect">
            <a:avLst/>
          </a:prstGeom>
        </p:spPr>
      </p:pic>
    </p:spTree>
    <p:extLst>
      <p:ext uri="{BB962C8B-B14F-4D97-AF65-F5344CB8AC3E}">
        <p14:creationId xmlns:p14="http://schemas.microsoft.com/office/powerpoint/2010/main" val="4241488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会员资格价值</a:t>
            </a:r>
            <a:r>
              <a:rPr lang="en-US" sz="2600" b="0" i="0" u="none" strike="noStrike" cap="none" dirty="0" smtClean="0">
                <a:solidFill>
                  <a:srgbClr val="FFFFFF"/>
                </a:solidFill>
                <a:latin typeface="Century Gothic"/>
                <a:ea typeface="Century Gothic"/>
                <a:cs typeface="Century Gothic"/>
                <a:sym typeface="Century Gothic"/>
              </a:rPr>
              <a:t>(</a:t>
            </a:r>
            <a:r>
              <a:rPr lang="en-US" sz="2600" b="0" i="0" u="none" strike="noStrike" cap="none" dirty="0">
                <a:solidFill>
                  <a:srgbClr val="FFFFFF"/>
                </a:solidFill>
                <a:latin typeface="Century Gothic"/>
                <a:ea typeface="Century Gothic"/>
                <a:cs typeface="Century Gothic"/>
                <a:sym typeface="Century Gothic"/>
              </a:rPr>
              <a:t>1)</a:t>
            </a:r>
          </a:p>
        </p:txBody>
      </p:sp>
      <p:sp>
        <p:nvSpPr>
          <p:cNvPr id="349" name="Shape 349"/>
          <p:cNvSpPr txBox="1"/>
          <p:nvPr/>
        </p:nvSpPr>
        <p:spPr>
          <a:xfrm>
            <a:off x="276225" y="1040070"/>
            <a:ext cx="4124400" cy="252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行业领袖</a:t>
            </a:r>
            <a:endParaRPr lang="en-US" sz="1800" b="1"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规范原生云市场</a:t>
            </a:r>
            <a:endParaRPr lang="en-US" sz="1500" b="0"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与其他</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会员开展合作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参加</a:t>
            </a:r>
            <a:r>
              <a:rPr lang="en-US"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活动，享有发言权</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参加特别兴趣小组，参与</a:t>
            </a:r>
            <a:r>
              <a:rPr lang="en-US"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技术监督委员会和用户协会的工作。</a:t>
            </a:r>
            <a:endParaRPr lang="en-US" sz="1500" b="0" i="0" u="none" strike="noStrike" cap="none" dirty="0">
              <a:solidFill>
                <a:srgbClr val="595959"/>
              </a:solidFill>
              <a:latin typeface="Century Gothic"/>
              <a:ea typeface="Century Gothic"/>
              <a:cs typeface="Century Gothic"/>
              <a:sym typeface="Century Gothic"/>
            </a:endParaRPr>
          </a:p>
        </p:txBody>
      </p:sp>
      <p:sp>
        <p:nvSpPr>
          <p:cNvPr id="350" name="Shape 350"/>
          <p:cNvSpPr txBox="1"/>
          <p:nvPr/>
        </p:nvSpPr>
        <p:spPr>
          <a:xfrm>
            <a:off x="4467225" y="1040070"/>
            <a:ext cx="4452900" cy="375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市场机会</a:t>
            </a:r>
            <a:endParaRPr lang="en-US" sz="1800" b="1"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通过参与</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媒体活动，分析师活动和市场活动，从中受益</a:t>
            </a:r>
            <a:endParaRPr lang="en-US" sz="1500" b="0"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与市场推广委员会的同行们互动</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通过主要行业活动、网站和市场宣传品等方式，推广本公司基于</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技术的产品特点和技术应用。</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参加</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举办的任何活动，享有</a:t>
            </a:r>
            <a:r>
              <a:rPr lang="en-US" sz="1500" b="0" i="0" u="none" strike="noStrike" cap="none" dirty="0" smtClean="0">
                <a:solidFill>
                  <a:srgbClr val="595959"/>
                </a:solidFill>
                <a:latin typeface="Century Gothic"/>
                <a:ea typeface="Century Gothic"/>
                <a:cs typeface="Century Gothic"/>
                <a:sym typeface="Century Gothic"/>
              </a:rPr>
              <a:t>3</a:t>
            </a:r>
            <a:r>
              <a:rPr lang="en-US" sz="1500" b="0" i="0" u="none" strike="noStrike" cap="none" dirty="0">
                <a:solidFill>
                  <a:srgbClr val="595959"/>
                </a:solidFill>
                <a:latin typeface="Century Gothic"/>
                <a:ea typeface="Century Gothic"/>
                <a:cs typeface="Century Gothic"/>
                <a:sym typeface="Century Gothic"/>
              </a:rPr>
              <a:t>% </a:t>
            </a:r>
            <a:r>
              <a:rPr lang="zh-CN" altLang="en-US" sz="1500" b="0" i="0" u="none" strike="noStrike" cap="none" dirty="0" smtClean="0">
                <a:solidFill>
                  <a:srgbClr val="595959"/>
                </a:solidFill>
                <a:latin typeface="Century Gothic"/>
                <a:ea typeface="Century Gothic"/>
                <a:cs typeface="Century Gothic"/>
                <a:sym typeface="Century Gothic"/>
              </a:rPr>
              <a:t>赞助费折扣</a:t>
            </a:r>
            <a:r>
              <a:rPr lang="en-US" sz="1500" b="0" i="0" u="none" strike="noStrike" cap="none" dirty="0" smtClean="0">
                <a:solidFill>
                  <a:srgbClr val="595959"/>
                </a:solidFill>
                <a:latin typeface="Century Gothic"/>
                <a:ea typeface="Century Gothic"/>
                <a:cs typeface="Century Gothic"/>
                <a:sym typeface="Century Gothic"/>
              </a:rPr>
              <a:t> (</a:t>
            </a:r>
            <a:r>
              <a:rPr lang="zh-CN" altLang="en-US" sz="1500" b="0" i="0" u="none" strike="noStrike" cap="none" dirty="0" smtClean="0">
                <a:solidFill>
                  <a:srgbClr val="595959"/>
                </a:solidFill>
                <a:latin typeface="Century Gothic"/>
                <a:ea typeface="Century Gothic"/>
                <a:cs typeface="Century Gothic"/>
                <a:sym typeface="Century Gothic"/>
              </a:rPr>
              <a:t>如参加多项活动，可享有</a:t>
            </a:r>
            <a:r>
              <a:rPr lang="en-US" sz="1500" b="0" i="0" u="none" strike="noStrike" cap="none" dirty="0" smtClean="0">
                <a:solidFill>
                  <a:srgbClr val="595959"/>
                </a:solidFill>
                <a:latin typeface="Century Gothic"/>
                <a:ea typeface="Century Gothic"/>
                <a:cs typeface="Century Gothic"/>
                <a:sym typeface="Century Gothic"/>
              </a:rPr>
              <a:t>5</a:t>
            </a:r>
            <a:r>
              <a:rPr lang="en-US" sz="1500" b="0" i="0" u="none" strike="noStrike" cap="none" dirty="0">
                <a:solidFill>
                  <a:srgbClr val="595959"/>
                </a:solidFill>
                <a:latin typeface="Century Gothic"/>
                <a:ea typeface="Century Gothic"/>
                <a:cs typeface="Century Gothic"/>
                <a:sym typeface="Century Gothic"/>
              </a:rPr>
              <a:t>% </a:t>
            </a:r>
            <a:r>
              <a:rPr lang="zh-CN" altLang="en-US" sz="1500" b="0" i="0" u="none" strike="noStrike" cap="none" dirty="0" smtClean="0">
                <a:solidFill>
                  <a:srgbClr val="595959"/>
                </a:solidFill>
                <a:latin typeface="Century Gothic"/>
                <a:ea typeface="Century Gothic"/>
                <a:cs typeface="Century Gothic"/>
                <a:sym typeface="Century Gothic"/>
              </a:rPr>
              <a:t>的折扣</a:t>
            </a:r>
            <a:r>
              <a:rPr lang="en-US" sz="1500" b="0" i="0" u="none" strike="noStrike" cap="none" dirty="0" smtClean="0">
                <a:solidFill>
                  <a:srgbClr val="595959"/>
                </a:solidFill>
                <a:latin typeface="Century Gothic"/>
                <a:ea typeface="Century Gothic"/>
                <a:cs typeface="Century Gothic"/>
                <a:sym typeface="Century Gothic"/>
              </a:rPr>
              <a:t>)</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参与我们主办的项目，参加我们的活动、聚会、路演等。</a:t>
            </a:r>
            <a:endParaRPr lang="en-US" sz="1500" b="0" i="0" u="none" strike="noStrike" cap="none" dirty="0">
              <a:solidFill>
                <a:srgbClr val="595959"/>
              </a:solidFill>
              <a:latin typeface="Century Gothic"/>
              <a:ea typeface="Century Gothic"/>
              <a:cs typeface="Century Gothic"/>
              <a:sym typeface="Century Gothic"/>
            </a:endParaRPr>
          </a:p>
        </p:txBody>
      </p:sp>
      <p:sp>
        <p:nvSpPr>
          <p:cNvPr id="351" name="Shape 35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会员资格价值</a:t>
            </a:r>
            <a:r>
              <a:rPr lang="en-US" sz="2600" b="0" i="0" u="none" strike="noStrike" cap="none" dirty="0" smtClean="0">
                <a:solidFill>
                  <a:srgbClr val="FFFFFF"/>
                </a:solidFill>
                <a:latin typeface="Century Gothic"/>
                <a:ea typeface="Century Gothic"/>
                <a:cs typeface="Century Gothic"/>
                <a:sym typeface="Century Gothic"/>
              </a:rPr>
              <a:t>(2</a:t>
            </a:r>
            <a:r>
              <a:rPr lang="en-US" sz="2600" b="0" i="0" u="none" strike="noStrike" cap="none" dirty="0">
                <a:solidFill>
                  <a:srgbClr val="FFFFFF"/>
                </a:solidFill>
                <a:latin typeface="Century Gothic"/>
                <a:ea typeface="Century Gothic"/>
                <a:cs typeface="Century Gothic"/>
                <a:sym typeface="Century Gothic"/>
              </a:rPr>
              <a:t>)</a:t>
            </a:r>
          </a:p>
        </p:txBody>
      </p:sp>
      <p:sp>
        <p:nvSpPr>
          <p:cNvPr id="357" name="Shape 357"/>
          <p:cNvSpPr txBox="1"/>
          <p:nvPr/>
        </p:nvSpPr>
        <p:spPr>
          <a:xfrm>
            <a:off x="276225" y="1040070"/>
            <a:ext cx="4124400" cy="3216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技术领袖</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为</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做出贡献并影响</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技术发展方向</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积极领导未来技术的提升和拓展，使您的业务从中受益</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有资格指导相关技术规范的制定，以及参与未来技术发展蓝图的制定。</a:t>
            </a:r>
            <a:endParaRPr lang="en-US" sz="1500" b="0" i="0" u="none" strike="noStrike" cap="none" dirty="0">
              <a:solidFill>
                <a:srgbClr val="595959"/>
              </a:solidFill>
              <a:latin typeface="Century Gothic"/>
              <a:ea typeface="Century Gothic"/>
              <a:cs typeface="Century Gothic"/>
              <a:sym typeface="Century Gothic"/>
            </a:endParaRPr>
          </a:p>
        </p:txBody>
      </p:sp>
      <p:sp>
        <p:nvSpPr>
          <p:cNvPr id="358" name="Shape 358"/>
          <p:cNvSpPr txBox="1"/>
          <p:nvPr/>
        </p:nvSpPr>
        <p:spPr>
          <a:xfrm>
            <a:off x="4467225" y="1040070"/>
            <a:ext cx="4452900" cy="375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学习和参与</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置身于会员社区，进行会员单位之间协同合作，便于拓展企业的云规划蓝图</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方便进行同业之间，同行业之间的共同合作。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在原生云平台上设计产品的应用和服务，使之成为平台上统筹管理容器中的一个微服务部分。</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可以生产产品和确保</a:t>
            </a:r>
            <a:r>
              <a:rPr lang="en-US" altLang="zh-CN" sz="1500" b="0" i="0" u="none" strike="noStrike" cap="none" dirty="0" smtClean="0">
                <a:solidFill>
                  <a:srgbClr val="595959"/>
                </a:solidFill>
                <a:latin typeface="Century Gothic"/>
                <a:ea typeface="Century Gothic"/>
                <a:cs typeface="Century Gothic"/>
                <a:sym typeface="Century Gothic"/>
              </a:rPr>
              <a:t>app</a:t>
            </a:r>
            <a:r>
              <a:rPr lang="zh-CN" altLang="en-US" sz="1500" b="0" i="0" u="none" strike="noStrike" cap="none" dirty="0" smtClean="0">
                <a:solidFill>
                  <a:srgbClr val="595959"/>
                </a:solidFill>
                <a:latin typeface="Century Gothic"/>
                <a:ea typeface="Century Gothic"/>
                <a:cs typeface="Century Gothic"/>
                <a:sym typeface="Century Gothic"/>
              </a:rPr>
              <a:t>安全同时进行，因为拥有让两者在未来同时运行的知识保障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有资格担任</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大使</a:t>
            </a:r>
            <a:endParaRPr lang="en-US" sz="1500" b="0" i="0" u="none" strike="noStrike" cap="none" dirty="0">
              <a:solidFill>
                <a:srgbClr val="595959"/>
              </a:solidFill>
              <a:latin typeface="Century Gothic"/>
              <a:ea typeface="Century Gothic"/>
              <a:cs typeface="Century Gothic"/>
              <a:sym typeface="Century Gothic"/>
            </a:endParaRPr>
          </a:p>
        </p:txBody>
      </p:sp>
      <p:sp>
        <p:nvSpPr>
          <p:cNvPr id="359" name="Shape 35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各会员资格相对应的权益和会费 </a:t>
            </a:r>
            <a:r>
              <a:rPr lang="en-US" sz="2600" b="0" i="0" u="none" strike="noStrike" cap="none" dirty="0" smtClean="0">
                <a:solidFill>
                  <a:srgbClr val="FFFFFF"/>
                </a:solidFill>
                <a:latin typeface="Century Gothic"/>
                <a:ea typeface="Century Gothic"/>
                <a:cs typeface="Century Gothic"/>
                <a:sym typeface="Century Gothic"/>
              </a:rPr>
              <a:t>(</a:t>
            </a:r>
            <a:r>
              <a:rPr lang="en-US" sz="2600" b="0" i="0" u="none" strike="noStrike" cap="none" dirty="0">
                <a:solidFill>
                  <a:srgbClr val="FFFFFF"/>
                </a:solidFill>
                <a:latin typeface="Century Gothic"/>
                <a:ea typeface="Century Gothic"/>
                <a:cs typeface="Century Gothic"/>
                <a:sym typeface="Century Gothic"/>
              </a:rPr>
              <a:t>1)</a:t>
            </a:r>
          </a:p>
        </p:txBody>
      </p:sp>
      <p:sp>
        <p:nvSpPr>
          <p:cNvPr id="365" name="Shape 365"/>
          <p:cNvSpPr txBox="1"/>
          <p:nvPr/>
        </p:nvSpPr>
        <p:spPr>
          <a:xfrm>
            <a:off x="276225" y="963875"/>
            <a:ext cx="4060200" cy="3831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白金会员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可任命一名代表加入</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可任命一名代表在管委会下属的任何分委员会或对任何活动行使投票权。</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在网站及其他任何会员展示活动中占据最显著的位置</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dirty="0" smtClean="0">
                <a:solidFill>
                  <a:srgbClr val="595959"/>
                </a:solidFill>
                <a:latin typeface="Century Gothic"/>
                <a:ea typeface="Century Gothic"/>
                <a:cs typeface="Century Gothic"/>
                <a:sym typeface="Century Gothic"/>
              </a:rPr>
              <a:t>可以进入</a:t>
            </a:r>
            <a:r>
              <a:rPr lang="en-US" altLang="zh-CN" sz="1500" dirty="0" smtClean="0">
                <a:solidFill>
                  <a:srgbClr val="595959"/>
                </a:solidFill>
                <a:latin typeface="Century Gothic"/>
                <a:ea typeface="Century Gothic"/>
                <a:cs typeface="Century Gothic"/>
                <a:sym typeface="Century Gothic"/>
              </a:rPr>
              <a:t>LF</a:t>
            </a:r>
            <a:r>
              <a:rPr lang="zh-CN" altLang="en-US" sz="1500" dirty="0" smtClean="0">
                <a:solidFill>
                  <a:srgbClr val="595959"/>
                </a:solidFill>
                <a:latin typeface="Century Gothic"/>
                <a:ea typeface="Century Gothic"/>
                <a:cs typeface="Century Gothic"/>
                <a:sym typeface="Century Gothic"/>
              </a:rPr>
              <a:t>的邀请名单－仅限开源领导会议</a:t>
            </a:r>
            <a:endParaRPr lang="en-US" sz="1500"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可随时与</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执行董事或其他工作人员进行单独的沟通交流</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会费</a:t>
            </a:r>
            <a:r>
              <a:rPr lang="en-US" sz="1500" b="0" i="0" u="none" strike="noStrike" cap="none" dirty="0" smtClean="0">
                <a:solidFill>
                  <a:srgbClr val="595959"/>
                </a:solidFill>
                <a:latin typeface="Century Gothic"/>
                <a:ea typeface="Century Gothic"/>
                <a:cs typeface="Century Gothic"/>
                <a:sym typeface="Century Gothic"/>
              </a:rPr>
              <a:t>$350,000 </a:t>
            </a:r>
            <a:r>
              <a:rPr lang="zh-CN" altLang="en-US" sz="1500" b="0" i="0" u="none" strike="noStrike" cap="none" dirty="0" smtClean="0">
                <a:solidFill>
                  <a:srgbClr val="595959"/>
                </a:solidFill>
                <a:latin typeface="Century Gothic"/>
                <a:ea typeface="Century Gothic"/>
                <a:cs typeface="Century Gothic"/>
                <a:sym typeface="Century Gothic"/>
              </a:rPr>
              <a:t>每年</a:t>
            </a:r>
            <a:endParaRPr sz="1500" b="0" i="0" u="none" strike="noStrike" cap="none" dirty="0">
              <a:solidFill>
                <a:srgbClr val="595959"/>
              </a:solidFill>
              <a:latin typeface="Century Gothic"/>
              <a:ea typeface="Century Gothic"/>
              <a:cs typeface="Century Gothic"/>
              <a:sym typeface="Century Gothic"/>
            </a:endParaRPr>
          </a:p>
        </p:txBody>
      </p:sp>
      <p:sp>
        <p:nvSpPr>
          <p:cNvPr id="366" name="Shape 366"/>
          <p:cNvSpPr txBox="1"/>
          <p:nvPr/>
        </p:nvSpPr>
        <p:spPr>
          <a:xfrm>
            <a:off x="4467225" y="963870"/>
            <a:ext cx="4452900" cy="318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黄金</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每</a:t>
            </a:r>
            <a:r>
              <a:rPr lang="en-US" altLang="zh-CN" sz="1500" b="0" i="0" u="none" strike="noStrike" cap="none" dirty="0" smtClean="0">
                <a:solidFill>
                  <a:srgbClr val="595959"/>
                </a:solidFill>
                <a:latin typeface="Century Gothic"/>
                <a:ea typeface="Century Gothic"/>
                <a:cs typeface="Century Gothic"/>
                <a:sym typeface="Century Gothic"/>
              </a:rPr>
              <a:t>5</a:t>
            </a:r>
            <a:r>
              <a:rPr lang="zh-CN" altLang="en-US" sz="1500" b="0" i="0" u="none" strike="noStrike" cap="none" dirty="0" smtClean="0">
                <a:solidFill>
                  <a:srgbClr val="595959"/>
                </a:solidFill>
                <a:latin typeface="Century Gothic"/>
                <a:ea typeface="Century Gothic"/>
                <a:cs typeface="Century Gothic"/>
                <a:sym typeface="Century Gothic"/>
              </a:rPr>
              <a:t>名黄金会员可以任命一名代表加入</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dirty="0" smtClean="0">
                <a:solidFill>
                  <a:srgbClr val="595959"/>
                </a:solidFill>
                <a:latin typeface="Century Gothic"/>
                <a:ea typeface="Century Gothic"/>
                <a:cs typeface="Century Gothic"/>
                <a:sym typeface="Century Gothic"/>
              </a:rPr>
              <a:t>增加与</a:t>
            </a:r>
            <a:r>
              <a:rPr lang="en-US" altLang="zh-CN" sz="1500" dirty="0" smtClean="0">
                <a:solidFill>
                  <a:srgbClr val="595959"/>
                </a:solidFill>
                <a:latin typeface="Century Gothic"/>
                <a:ea typeface="Century Gothic"/>
                <a:cs typeface="Century Gothic"/>
                <a:sym typeface="Century Gothic"/>
              </a:rPr>
              <a:t>CNCF</a:t>
            </a:r>
            <a:r>
              <a:rPr lang="zh-CN" altLang="en-US" sz="1500" dirty="0" smtClean="0">
                <a:solidFill>
                  <a:srgbClr val="595959"/>
                </a:solidFill>
                <a:latin typeface="Century Gothic"/>
                <a:ea typeface="Century Gothic"/>
                <a:cs typeface="Century Gothic"/>
                <a:sym typeface="Century Gothic"/>
              </a:rPr>
              <a:t>执行董事或其他工作人员的直接沟通交流</a:t>
            </a:r>
            <a:endParaRPr lang="en-US" sz="1500"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会费</a:t>
            </a:r>
            <a:r>
              <a:rPr lang="en-US" sz="1500" b="0" i="0" u="none" strike="noStrike" cap="none" dirty="0" smtClean="0">
                <a:solidFill>
                  <a:srgbClr val="595959"/>
                </a:solidFill>
                <a:latin typeface="Century Gothic"/>
                <a:ea typeface="Century Gothic"/>
                <a:cs typeface="Century Gothic"/>
                <a:sym typeface="Century Gothic"/>
              </a:rPr>
              <a:t>$100,000 </a:t>
            </a:r>
            <a:r>
              <a:rPr lang="zh-CN" altLang="en-US" sz="1500" b="0" i="0" u="none" strike="noStrike" cap="none" dirty="0" smtClean="0">
                <a:solidFill>
                  <a:srgbClr val="595959"/>
                </a:solidFill>
                <a:latin typeface="Century Gothic"/>
                <a:ea typeface="Century Gothic"/>
                <a:cs typeface="Century Gothic"/>
                <a:sym typeface="Century Gothic"/>
              </a:rPr>
              <a:t>每年</a:t>
            </a:r>
            <a:endParaRPr sz="1500" b="0" i="0" u="none" strike="noStrike" cap="none" dirty="0">
              <a:solidFill>
                <a:srgbClr val="595959"/>
              </a:solidFill>
              <a:latin typeface="Century Gothic"/>
              <a:ea typeface="Century Gothic"/>
              <a:cs typeface="Century Gothic"/>
              <a:sym typeface="Century Gothic"/>
            </a:endParaRPr>
          </a:p>
          <a:p>
            <a:pPr marL="0" marR="0" lvl="0" indent="0" algn="l" rtl="0">
              <a:lnSpc>
                <a:spcPct val="100000"/>
              </a:lnSpc>
              <a:spcBef>
                <a:spcPts val="60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白银会员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可以任命</a:t>
            </a:r>
            <a:r>
              <a:rPr lang="en-US" altLang="zh-CN" sz="1500" b="0" i="0" u="none" strike="noStrike" cap="none" dirty="0" smtClean="0">
                <a:solidFill>
                  <a:srgbClr val="595959"/>
                </a:solidFill>
                <a:latin typeface="Century Gothic"/>
                <a:ea typeface="Century Gothic"/>
                <a:cs typeface="Century Gothic"/>
                <a:sym typeface="Century Gothic"/>
              </a:rPr>
              <a:t>3</a:t>
            </a:r>
            <a:r>
              <a:rPr lang="zh-CN" altLang="en-US" sz="1500" b="0" i="0" u="none" strike="noStrike" cap="none" dirty="0" smtClean="0">
                <a:solidFill>
                  <a:srgbClr val="595959"/>
                </a:solidFill>
                <a:latin typeface="Century Gothic"/>
                <a:ea typeface="Century Gothic"/>
                <a:cs typeface="Century Gothic"/>
                <a:sym typeface="Century Gothic"/>
              </a:rPr>
              <a:t>名代表参加</a:t>
            </a:r>
            <a:r>
              <a:rPr lang="en-US" altLang="zh-CN" sz="1500" b="0" i="0" u="none" strike="noStrike" cap="none" dirty="0" smtClean="0">
                <a:solidFill>
                  <a:srgbClr val="595959"/>
                </a:solidFill>
                <a:latin typeface="Century Gothic"/>
                <a:ea typeface="Century Gothic"/>
                <a:cs typeface="Century Gothic"/>
                <a:sym typeface="Century Gothic"/>
              </a:rPr>
              <a:t>CNCF</a:t>
            </a:r>
            <a:r>
              <a:rPr lang="zh-CN" altLang="en-US" sz="1500" b="0" i="0" u="none" strike="noStrike" cap="none" dirty="0" smtClean="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smtClean="0">
                <a:solidFill>
                  <a:srgbClr val="595959"/>
                </a:solidFill>
                <a:latin typeface="Century Gothic"/>
                <a:ea typeface="Century Gothic"/>
                <a:cs typeface="Century Gothic"/>
                <a:sym typeface="Century Gothic"/>
              </a:rPr>
              <a:t>根据企业人数的不同，会费每年</a:t>
            </a:r>
            <a:r>
              <a:rPr lang="en-US" sz="1500" b="0" i="0" u="none" strike="noStrike" cap="none" dirty="0" smtClean="0">
                <a:solidFill>
                  <a:srgbClr val="595959"/>
                </a:solidFill>
                <a:latin typeface="Century Gothic"/>
                <a:ea typeface="Century Gothic"/>
                <a:cs typeface="Century Gothic"/>
                <a:sym typeface="Century Gothic"/>
              </a:rPr>
              <a:t>$2,000 </a:t>
            </a:r>
            <a:r>
              <a:rPr lang="zh-CN" altLang="en-US" sz="1500" b="0" i="0" u="none" strike="noStrike" cap="none" dirty="0" smtClean="0">
                <a:solidFill>
                  <a:srgbClr val="595959"/>
                </a:solidFill>
                <a:latin typeface="Century Gothic"/>
                <a:ea typeface="Century Gothic"/>
                <a:cs typeface="Century Gothic"/>
                <a:sym typeface="Century Gothic"/>
              </a:rPr>
              <a:t>到</a:t>
            </a:r>
            <a:r>
              <a:rPr lang="en-US" sz="1500" b="0" i="0" u="none" strike="noStrike" cap="none" dirty="0" smtClean="0">
                <a:solidFill>
                  <a:srgbClr val="595959"/>
                </a:solidFill>
                <a:latin typeface="Century Gothic"/>
                <a:ea typeface="Century Gothic"/>
                <a:cs typeface="Century Gothic"/>
                <a:sym typeface="Century Gothic"/>
              </a:rPr>
              <a:t> </a:t>
            </a:r>
            <a:r>
              <a:rPr lang="en-US" sz="1500" b="0" i="0" u="none" strike="noStrike" cap="none" dirty="0">
                <a:solidFill>
                  <a:srgbClr val="595959"/>
                </a:solidFill>
                <a:latin typeface="Century Gothic"/>
                <a:ea typeface="Century Gothic"/>
                <a:cs typeface="Century Gothic"/>
                <a:sym typeface="Century Gothic"/>
              </a:rPr>
              <a:t>$30,000 </a:t>
            </a:r>
            <a:r>
              <a:rPr lang="zh-CN" altLang="en-US" sz="1500" b="0" i="0" u="none" strike="noStrike" cap="none" dirty="0" smtClean="0">
                <a:solidFill>
                  <a:srgbClr val="595959"/>
                </a:solidFill>
                <a:latin typeface="Century Gothic"/>
                <a:ea typeface="Century Gothic"/>
                <a:cs typeface="Century Gothic"/>
                <a:sym typeface="Century Gothic"/>
              </a:rPr>
              <a:t>不等</a:t>
            </a:r>
            <a:endParaRPr lang="en-US" sz="1500" b="0" i="0" u="none" strike="noStrike" cap="none" dirty="0">
              <a:solidFill>
                <a:srgbClr val="595959"/>
              </a:solidFill>
              <a:latin typeface="Century Gothic"/>
              <a:ea typeface="Century Gothic"/>
              <a:cs typeface="Century Gothic"/>
              <a:sym typeface="Century Gothic"/>
            </a:endParaRPr>
          </a:p>
        </p:txBody>
      </p:sp>
      <p:sp>
        <p:nvSpPr>
          <p:cNvPr id="367" name="Shape 36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各会员资格相对应的权益和会费</a:t>
            </a:r>
            <a:r>
              <a:rPr lang="en-US" sz="2600" b="0" i="0" u="none" strike="noStrike" cap="none" dirty="0" smtClean="0">
                <a:solidFill>
                  <a:srgbClr val="FFFFFF"/>
                </a:solidFill>
                <a:latin typeface="Century Gothic"/>
                <a:ea typeface="Century Gothic"/>
                <a:cs typeface="Century Gothic"/>
                <a:sym typeface="Century Gothic"/>
              </a:rPr>
              <a:t>(2</a:t>
            </a:r>
            <a:r>
              <a:rPr lang="en-US" sz="2600" b="0" i="0" u="none" strike="noStrike" cap="none" dirty="0">
                <a:solidFill>
                  <a:srgbClr val="FFFFFF"/>
                </a:solidFill>
                <a:latin typeface="Century Gothic"/>
                <a:ea typeface="Century Gothic"/>
                <a:cs typeface="Century Gothic"/>
                <a:sym typeface="Century Gothic"/>
              </a:rPr>
              <a:t>)</a:t>
            </a:r>
          </a:p>
        </p:txBody>
      </p:sp>
      <p:sp>
        <p:nvSpPr>
          <p:cNvPr id="373" name="Shape 373"/>
          <p:cNvSpPr txBox="1"/>
          <p:nvPr/>
        </p:nvSpPr>
        <p:spPr>
          <a:xfrm>
            <a:off x="276225" y="1040070"/>
            <a:ext cx="4219500" cy="3801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终端用户会员</a:t>
            </a:r>
          </a:p>
          <a:p>
            <a:pPr marL="117475" indent="-117475">
              <a:spcBef>
                <a:spcPts val="600"/>
              </a:spcBef>
              <a:buClr>
                <a:srgbClr val="446CA9"/>
              </a:buClr>
              <a:buSzPct val="100000"/>
              <a:buFont typeface="Arial"/>
              <a:buChar char="•"/>
            </a:pPr>
            <a:r>
              <a:rPr lang="zh-CN" altLang="en-US" sz="1600" dirty="0" smtClean="0">
                <a:solidFill>
                  <a:srgbClr val="595959"/>
                </a:solidFill>
                <a:latin typeface="Century Gothic"/>
                <a:ea typeface="Century Gothic"/>
                <a:cs typeface="Century Gothic"/>
                <a:sym typeface="Century Gothic"/>
              </a:rPr>
              <a:t>权益和会费与白银会员相同，但是同时可以享有加入用户协会的机会</a:t>
            </a:r>
          </a:p>
          <a:p>
            <a:pPr marL="117475" indent="-117475">
              <a:spcBef>
                <a:spcPts val="600"/>
              </a:spcBef>
              <a:buClr>
                <a:srgbClr val="446CA9"/>
              </a:buClr>
              <a:buSzPct val="100000"/>
              <a:buFont typeface="Arial"/>
              <a:buChar char="•"/>
            </a:pPr>
            <a:r>
              <a:rPr lang="zh-CN" altLang="en-US" sz="1600" dirty="0" smtClean="0">
                <a:solidFill>
                  <a:srgbClr val="595959"/>
                </a:solidFill>
                <a:latin typeface="Century Gothic"/>
                <a:ea typeface="Century Gothic"/>
                <a:cs typeface="Century Gothic"/>
                <a:sym typeface="Century Gothic"/>
              </a:rPr>
              <a:t>可以向技术监督委员会和</a:t>
            </a:r>
            <a:r>
              <a:rPr lang="en-US" altLang="zh-CN" sz="1600" dirty="0" smtClean="0">
                <a:solidFill>
                  <a:srgbClr val="595959"/>
                </a:solidFill>
                <a:latin typeface="Century Gothic"/>
                <a:ea typeface="Century Gothic"/>
                <a:cs typeface="Century Gothic"/>
                <a:sym typeface="Century Gothic"/>
              </a:rPr>
              <a:t>CNCF</a:t>
            </a:r>
            <a:r>
              <a:rPr lang="zh-CN" altLang="en-US" sz="1600" dirty="0" smtClean="0">
                <a:solidFill>
                  <a:srgbClr val="595959"/>
                </a:solidFill>
                <a:latin typeface="Century Gothic"/>
                <a:ea typeface="Century Gothic"/>
                <a:cs typeface="Century Gothic"/>
                <a:sym typeface="Century Gothic"/>
              </a:rPr>
              <a:t>协会就与终端用户相关的议题提出建议，包括在技术监督委员会任命一名成员。</a:t>
            </a:r>
            <a:endParaRPr lang="en-US" altLang="zh-CN" sz="1600" dirty="0" smtClean="0">
              <a:solidFill>
                <a:srgbClr val="595959"/>
              </a:solidFill>
              <a:latin typeface="Century Gothic"/>
              <a:ea typeface="Century Gothic"/>
              <a:cs typeface="Century Gothic"/>
              <a:sym typeface="Century Gothic"/>
            </a:endParaRPr>
          </a:p>
          <a:p>
            <a:pPr marL="117475" indent="-117475">
              <a:spcBef>
                <a:spcPts val="600"/>
              </a:spcBef>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享有</a:t>
            </a:r>
            <a:r>
              <a:rPr lang="en-US" altLang="zh-CN" sz="1600" b="0" i="0" u="none" strike="noStrike" cap="none" dirty="0" smtClean="0">
                <a:solidFill>
                  <a:srgbClr val="595959"/>
                </a:solidFill>
                <a:latin typeface="Century Gothic"/>
                <a:ea typeface="Century Gothic"/>
                <a:cs typeface="Century Gothic"/>
                <a:sym typeface="Century Gothic"/>
              </a:rPr>
              <a:t>5</a:t>
            </a:r>
            <a:r>
              <a:rPr lang="zh-CN" altLang="en-US" sz="1600" b="0" i="0" u="none" strike="noStrike" cap="none" dirty="0" smtClean="0">
                <a:solidFill>
                  <a:srgbClr val="595959"/>
                </a:solidFill>
                <a:latin typeface="Century Gothic"/>
                <a:ea typeface="Century Gothic"/>
                <a:cs typeface="Century Gothic"/>
                <a:sym typeface="Century Gothic"/>
              </a:rPr>
              <a:t>张参加</a:t>
            </a:r>
            <a:r>
              <a:rPr lang="en-US" altLang="zh-CN" sz="1600" b="0" i="0" u="none" strike="noStrike" cap="none" dirty="0" err="1" smtClean="0">
                <a:solidFill>
                  <a:srgbClr val="595959"/>
                </a:solidFill>
                <a:latin typeface="Century Gothic"/>
                <a:ea typeface="Century Gothic"/>
                <a:cs typeface="Century Gothic"/>
                <a:sym typeface="Century Gothic"/>
              </a:rPr>
              <a:t>KubeCon+CloudNativeCon</a:t>
            </a:r>
            <a:r>
              <a:rPr lang="zh-CN" altLang="en-US" sz="1600" b="0" i="0" u="none" strike="noStrike" cap="none" dirty="0" smtClean="0">
                <a:solidFill>
                  <a:srgbClr val="595959"/>
                </a:solidFill>
                <a:latin typeface="Century Gothic"/>
                <a:ea typeface="Century Gothic"/>
                <a:cs typeface="Century Gothic"/>
                <a:sym typeface="Century Gothic"/>
              </a:rPr>
              <a:t>的门票</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终端用户协会讨论和推进的议题重点在于及时发现技术缺陷，及时向技术委员会和</a:t>
            </a:r>
            <a:r>
              <a:rPr lang="en-US" altLang="zh-CN" sz="1600" b="0" i="0" u="none" strike="noStrike" cap="none" dirty="0" smtClean="0">
                <a:solidFill>
                  <a:srgbClr val="595959"/>
                </a:solidFill>
                <a:latin typeface="Century Gothic"/>
                <a:ea typeface="Century Gothic"/>
                <a:cs typeface="Century Gothic"/>
                <a:sym typeface="Century Gothic"/>
              </a:rPr>
              <a:t>CNCF</a:t>
            </a:r>
            <a:r>
              <a:rPr lang="zh-CN" altLang="en-US" sz="1600" b="0" i="0" u="none" strike="noStrike" cap="none" dirty="0" smtClean="0">
                <a:solidFill>
                  <a:srgbClr val="595959"/>
                </a:solidFill>
                <a:latin typeface="Century Gothic"/>
                <a:ea typeface="Century Gothic"/>
                <a:cs typeface="Century Gothic"/>
                <a:sym typeface="Century Gothic"/>
              </a:rPr>
              <a:t>发展委员建议进行优化</a:t>
            </a:r>
            <a:endParaRPr lang="en-US" sz="1600" b="0" i="0" u="none" strike="noStrike" cap="none" dirty="0">
              <a:solidFill>
                <a:srgbClr val="595959"/>
              </a:solidFill>
              <a:latin typeface="Century Gothic"/>
              <a:ea typeface="Century Gothic"/>
              <a:cs typeface="Century Gothic"/>
              <a:sym typeface="Century Gothic"/>
            </a:endParaRPr>
          </a:p>
        </p:txBody>
      </p:sp>
      <p:sp>
        <p:nvSpPr>
          <p:cNvPr id="374" name="Shape 374"/>
          <p:cNvSpPr txBox="1"/>
          <p:nvPr/>
        </p:nvSpPr>
        <p:spPr>
          <a:xfrm>
            <a:off x="4397583" y="1040070"/>
            <a:ext cx="4707900" cy="2893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en-US" sz="1800" b="1" i="0" u="none" strike="noStrike" cap="none" dirty="0">
                <a:solidFill>
                  <a:srgbClr val="595959"/>
                </a:solidFill>
                <a:latin typeface="Century Gothic"/>
                <a:ea typeface="Century Gothic"/>
                <a:cs typeface="Century Gothic"/>
                <a:sym typeface="Century Gothic"/>
              </a:rPr>
              <a:t>Linux Foundation (LF) </a:t>
            </a:r>
            <a:r>
              <a:rPr lang="zh-CN" altLang="en-US" sz="1800" b="1" i="0" u="none" strike="noStrike" cap="none" dirty="0" smtClean="0">
                <a:solidFill>
                  <a:srgbClr val="595959"/>
                </a:solidFill>
                <a:latin typeface="Century Gothic"/>
                <a:ea typeface="Century Gothic"/>
                <a:cs typeface="Century Gothic"/>
                <a:sym typeface="Century Gothic"/>
              </a:rPr>
              <a:t>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要成为</a:t>
            </a:r>
            <a:r>
              <a:rPr lang="en-US" sz="1600" b="0" i="0" u="none" strike="noStrike" cap="none" dirty="0" smtClean="0">
                <a:solidFill>
                  <a:srgbClr val="595959"/>
                </a:solidFill>
                <a:latin typeface="Century Gothic"/>
                <a:ea typeface="Century Gothic"/>
                <a:cs typeface="Century Gothic"/>
                <a:sym typeface="Century Gothic"/>
              </a:rPr>
              <a:t>CNCF </a:t>
            </a:r>
            <a:r>
              <a:rPr lang="zh-CN" altLang="en-US" sz="1600" b="0" i="0" u="none" strike="noStrike" cap="none" dirty="0" smtClean="0">
                <a:solidFill>
                  <a:srgbClr val="595959"/>
                </a:solidFill>
                <a:latin typeface="Century Gothic"/>
                <a:ea typeface="Century Gothic"/>
                <a:cs typeface="Century Gothic"/>
                <a:sym typeface="Century Gothic"/>
              </a:rPr>
              <a:t>会员首先必须是</a:t>
            </a:r>
            <a:r>
              <a:rPr lang="en-US" altLang="zh-CN" sz="1600" b="0" i="0" u="none" strike="noStrike" cap="none" dirty="0" smtClean="0">
                <a:solidFill>
                  <a:srgbClr val="595959"/>
                </a:solidFill>
                <a:latin typeface="Century Gothic"/>
                <a:ea typeface="Century Gothic"/>
                <a:cs typeface="Century Gothic"/>
                <a:sym typeface="Century Gothic"/>
              </a:rPr>
              <a:t>LF</a:t>
            </a:r>
            <a:r>
              <a:rPr lang="zh-CN" altLang="en-US" sz="1600" b="0" i="0" u="none" strike="noStrike" cap="none" dirty="0" smtClean="0">
                <a:solidFill>
                  <a:srgbClr val="595959"/>
                </a:solidFill>
                <a:latin typeface="Century Gothic"/>
                <a:ea typeface="Century Gothic"/>
                <a:cs typeface="Century Gothic"/>
                <a:sym typeface="Century Gothic"/>
              </a:rPr>
              <a:t>会员，</a:t>
            </a:r>
            <a:r>
              <a:rPr lang="en-US" altLang="zh-CN" sz="1600" b="0" i="0" u="none" strike="noStrike" cap="none" dirty="0" smtClean="0">
                <a:solidFill>
                  <a:srgbClr val="595959"/>
                </a:solidFill>
                <a:latin typeface="Century Gothic"/>
                <a:ea typeface="Century Gothic"/>
                <a:cs typeface="Century Gothic"/>
                <a:sym typeface="Century Gothic"/>
              </a:rPr>
              <a:t>LF</a:t>
            </a:r>
            <a:r>
              <a:rPr lang="zh-CN" altLang="en-US" sz="1600" b="0" i="0" u="none" strike="noStrike" cap="none" dirty="0" smtClean="0">
                <a:solidFill>
                  <a:srgbClr val="595959"/>
                </a:solidFill>
                <a:latin typeface="Century Gothic"/>
                <a:ea typeface="Century Gothic"/>
                <a:cs typeface="Century Gothic"/>
                <a:sym typeface="Century Gothic"/>
              </a:rPr>
              <a:t>会员费是每年</a:t>
            </a:r>
            <a:r>
              <a:rPr lang="en-US" sz="1600" b="0" i="0" u="none" strike="noStrike" cap="none" dirty="0" smtClean="0">
                <a:solidFill>
                  <a:srgbClr val="595959"/>
                </a:solidFill>
                <a:latin typeface="Century Gothic"/>
                <a:ea typeface="Century Gothic"/>
                <a:cs typeface="Century Gothic"/>
                <a:sym typeface="Century Gothic"/>
              </a:rPr>
              <a:t>$</a:t>
            </a:r>
            <a:r>
              <a:rPr lang="en-US" sz="1600" b="0" i="0" u="none" strike="noStrike" cap="none" dirty="0">
                <a:solidFill>
                  <a:srgbClr val="595959"/>
                </a:solidFill>
                <a:latin typeface="Century Gothic"/>
                <a:ea typeface="Century Gothic"/>
                <a:cs typeface="Century Gothic"/>
                <a:sym typeface="Century Gothic"/>
              </a:rPr>
              <a:t>5,000 </a:t>
            </a:r>
            <a:r>
              <a:rPr lang="zh-CN" altLang="en-US" sz="1600" b="0" i="0" u="none" strike="noStrike" cap="none" dirty="0" smtClean="0">
                <a:solidFill>
                  <a:srgbClr val="595959"/>
                </a:solidFill>
                <a:latin typeface="Century Gothic"/>
                <a:ea typeface="Century Gothic"/>
                <a:cs typeface="Century Gothic"/>
                <a:sym typeface="Century Gothic"/>
              </a:rPr>
              <a:t>到</a:t>
            </a:r>
            <a:r>
              <a:rPr lang="en-US" sz="1600" b="0" i="0" u="none" strike="noStrike" cap="none" dirty="0" smtClean="0">
                <a:solidFill>
                  <a:srgbClr val="595959"/>
                </a:solidFill>
                <a:latin typeface="Century Gothic"/>
                <a:ea typeface="Century Gothic"/>
                <a:cs typeface="Century Gothic"/>
                <a:sym typeface="Century Gothic"/>
              </a:rPr>
              <a:t> </a:t>
            </a:r>
            <a:r>
              <a:rPr lang="en-US" sz="1600" b="0" i="0" u="none" strike="noStrike" cap="none" dirty="0">
                <a:solidFill>
                  <a:srgbClr val="595959"/>
                </a:solidFill>
                <a:latin typeface="Century Gothic"/>
                <a:ea typeface="Century Gothic"/>
                <a:cs typeface="Century Gothic"/>
                <a:sym typeface="Century Gothic"/>
              </a:rPr>
              <a:t>$</a:t>
            </a:r>
            <a:r>
              <a:rPr lang="en-US" sz="1600" b="0" i="0" u="none" strike="noStrike" cap="none" dirty="0" smtClean="0">
                <a:solidFill>
                  <a:srgbClr val="595959"/>
                </a:solidFill>
                <a:latin typeface="Century Gothic"/>
                <a:ea typeface="Century Gothic"/>
                <a:cs typeface="Century Gothic"/>
                <a:sym typeface="Century Gothic"/>
              </a:rPr>
              <a:t>20,000</a:t>
            </a:r>
            <a:r>
              <a:rPr lang="zh-CN" altLang="en-US" sz="1600" b="0" i="0" u="none" strike="noStrike" cap="none" dirty="0" smtClean="0">
                <a:solidFill>
                  <a:srgbClr val="595959"/>
                </a:solidFill>
                <a:latin typeface="Century Gothic"/>
                <a:ea typeface="Century Gothic"/>
                <a:cs typeface="Century Gothic"/>
                <a:sym typeface="Century Gothic"/>
              </a:rPr>
              <a:t>。</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参与</a:t>
            </a:r>
            <a:r>
              <a:rPr lang="en-US" altLang="zh-CN" sz="1600" b="0" i="0" u="none" strike="noStrike" cap="none" dirty="0" smtClean="0">
                <a:solidFill>
                  <a:srgbClr val="595959"/>
                </a:solidFill>
                <a:latin typeface="Century Gothic"/>
                <a:ea typeface="Century Gothic"/>
                <a:cs typeface="Century Gothic"/>
                <a:sym typeface="Century Gothic"/>
              </a:rPr>
              <a:t>Linux</a:t>
            </a:r>
            <a:r>
              <a:rPr lang="zh-CN" altLang="en-US" sz="1600" b="0" i="0" u="none" strike="noStrike" cap="none" dirty="0" smtClean="0">
                <a:solidFill>
                  <a:srgbClr val="595959"/>
                </a:solidFill>
                <a:latin typeface="Century Gothic"/>
                <a:ea typeface="Century Gothic"/>
                <a:cs typeface="Century Gothic"/>
                <a:sym typeface="Century Gothic"/>
              </a:rPr>
              <a:t>大型开源社区活动和</a:t>
            </a:r>
            <a:r>
              <a:rPr lang="en-US" altLang="zh-CN" sz="1600" b="0" i="0" u="none" strike="noStrike" cap="none" dirty="0" smtClean="0">
                <a:solidFill>
                  <a:srgbClr val="595959"/>
                </a:solidFill>
                <a:latin typeface="Century Gothic"/>
                <a:ea typeface="Century Gothic"/>
                <a:cs typeface="Century Gothic"/>
                <a:sym typeface="Century Gothic"/>
              </a:rPr>
              <a:t>LF</a:t>
            </a:r>
            <a:r>
              <a:rPr lang="zh-CN" altLang="en-US" sz="1600" b="0" i="0" u="none" strike="noStrike" cap="none" dirty="0" smtClean="0">
                <a:solidFill>
                  <a:srgbClr val="595959"/>
                </a:solidFill>
                <a:latin typeface="Century Gothic"/>
                <a:ea typeface="Century Gothic"/>
                <a:cs typeface="Century Gothic"/>
                <a:sym typeface="Century Gothic"/>
              </a:rPr>
              <a:t>超过</a:t>
            </a:r>
            <a:r>
              <a:rPr lang="en-US" altLang="zh-CN" sz="1600" b="0" i="0" u="none" strike="noStrike" cap="none" dirty="0" smtClean="0">
                <a:solidFill>
                  <a:srgbClr val="595959"/>
                </a:solidFill>
                <a:latin typeface="Century Gothic"/>
                <a:ea typeface="Century Gothic"/>
                <a:cs typeface="Century Gothic"/>
                <a:sym typeface="Century Gothic"/>
              </a:rPr>
              <a:t>50</a:t>
            </a:r>
            <a:r>
              <a:rPr lang="zh-CN" altLang="en-US" sz="1600" b="0" i="0" u="none" strike="noStrike" cap="none" dirty="0" smtClean="0">
                <a:solidFill>
                  <a:srgbClr val="595959"/>
                </a:solidFill>
                <a:latin typeface="Century Gothic"/>
                <a:ea typeface="Century Gothic"/>
                <a:cs typeface="Century Gothic"/>
                <a:sym typeface="Century Gothic"/>
              </a:rPr>
              <a:t>多个项目</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smtClean="0">
                <a:solidFill>
                  <a:srgbClr val="595959"/>
                </a:solidFill>
                <a:latin typeface="Century Gothic"/>
                <a:ea typeface="Century Gothic"/>
                <a:cs typeface="Century Gothic"/>
                <a:sym typeface="Century Gothic"/>
              </a:rPr>
              <a:t>在开源合规、法律问题，以及技术优越性方面输入母基金会的领导地位。</a:t>
            </a:r>
            <a:endParaRPr lang="en-US" altLang="zh-CN" sz="1600" b="0"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dirty="0" smtClean="0">
                <a:solidFill>
                  <a:srgbClr val="595959"/>
                </a:solidFill>
                <a:latin typeface="Century Gothic"/>
                <a:ea typeface="Century Gothic"/>
                <a:cs typeface="Century Gothic"/>
                <a:sym typeface="Century Gothic"/>
              </a:rPr>
              <a:t>获得参加诸如开源领袖峰会和法律峰会等活动的进入资格</a:t>
            </a:r>
            <a:endParaRPr sz="1600" b="0" i="0" u="none" strike="noStrike" cap="none" dirty="0">
              <a:solidFill>
                <a:srgbClr val="595959"/>
              </a:solidFill>
              <a:latin typeface="Century Gothic"/>
              <a:ea typeface="Century Gothic"/>
              <a:cs typeface="Century Gothic"/>
              <a:sym typeface="Century Gothic"/>
            </a:endParaRPr>
          </a:p>
        </p:txBody>
      </p:sp>
      <p:sp>
        <p:nvSpPr>
          <p:cNvPr id="375" name="Shape 37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164468" y="96346"/>
            <a:ext cx="8755500" cy="674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b="0" i="0" u="none" strike="noStrike" cap="none">
                <a:solidFill>
                  <a:srgbClr val="FFFFFF"/>
                </a:solidFill>
                <a:latin typeface="Century Gothic"/>
                <a:ea typeface="Century Gothic"/>
                <a:cs typeface="Century Gothic"/>
                <a:sym typeface="Century Gothic"/>
              </a:rPr>
              <a:t>Cloud Native Computing Foundation</a:t>
            </a:r>
            <a:endParaRPr b="0" i="0" u="none" strike="noStrike" cap="none">
              <a:solidFill>
                <a:srgbClr val="FFFFFF"/>
              </a:solidFill>
              <a:latin typeface="Century Gothic"/>
              <a:ea typeface="Century Gothic"/>
              <a:cs typeface="Century Gothic"/>
              <a:sym typeface="Century Gothic"/>
            </a:endParaRPr>
          </a:p>
        </p:txBody>
      </p:sp>
      <p:sp>
        <p:nvSpPr>
          <p:cNvPr id="192" name="Shape 192"/>
          <p:cNvSpPr txBox="1">
            <a:spLocks noGrp="1"/>
          </p:cNvSpPr>
          <p:nvPr>
            <p:ph type="body" idx="4294967295"/>
          </p:nvPr>
        </p:nvSpPr>
        <p:spPr>
          <a:xfrm>
            <a:off x="-49725" y="946422"/>
            <a:ext cx="8682600" cy="12891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rgbClr val="446CA9"/>
              </a:buClr>
              <a:buSzPts val="2400"/>
              <a:buFont typeface="Arial"/>
              <a:buChar char="•"/>
            </a:pPr>
            <a:r>
              <a:rPr lang="zh-CN" altLang="en-US" dirty="0" smtClean="0"/>
              <a:t>隶属于</a:t>
            </a:r>
            <a:r>
              <a:rPr lang="en-US" b="0" i="0" u="none" strike="noStrike" cap="none" dirty="0" smtClean="0">
                <a:solidFill>
                  <a:srgbClr val="595959"/>
                </a:solidFill>
                <a:latin typeface="Century Gothic"/>
                <a:ea typeface="Century Gothic"/>
                <a:cs typeface="Century Gothic"/>
                <a:sym typeface="Century Gothic"/>
              </a:rPr>
              <a:t>Linux Foundation</a:t>
            </a:r>
            <a:r>
              <a:rPr lang="zh-CN" altLang="en-US" b="0" i="0" u="none" strike="noStrike" cap="none" dirty="0" smtClean="0">
                <a:solidFill>
                  <a:srgbClr val="595959"/>
                </a:solidFill>
                <a:latin typeface="Century Gothic"/>
                <a:ea typeface="Century Gothic"/>
                <a:cs typeface="Century Gothic"/>
                <a:sym typeface="Century Gothic"/>
              </a:rPr>
              <a:t>，是非营利性组织</a:t>
            </a:r>
            <a:endParaRPr dirty="0"/>
          </a:p>
          <a:p>
            <a:pPr marL="1003300" marR="0" lvl="1" indent="-190500" algn="l" rtl="0">
              <a:lnSpc>
                <a:spcPct val="100000"/>
              </a:lnSpc>
              <a:spcBef>
                <a:spcPts val="700"/>
              </a:spcBef>
              <a:spcAft>
                <a:spcPts val="0"/>
              </a:spcAft>
              <a:buClr>
                <a:srgbClr val="446CA9"/>
              </a:buClr>
              <a:buSzPts val="1400"/>
              <a:buFont typeface="Arial"/>
              <a:buChar char="–"/>
            </a:pPr>
            <a:r>
              <a:rPr lang="zh-CN" altLang="en-US" sz="1400" b="0" i="0" u="none" strike="noStrike" cap="none" dirty="0" smtClean="0">
                <a:solidFill>
                  <a:srgbClr val="595959"/>
                </a:solidFill>
                <a:latin typeface="Century Gothic"/>
                <a:ea typeface="Century Gothic"/>
                <a:cs typeface="Century Gothic"/>
                <a:sym typeface="Century Gothic"/>
              </a:rPr>
              <a:t>成立于</a:t>
            </a:r>
            <a:r>
              <a:rPr lang="en-US" altLang="zh-CN" sz="1400" b="0" i="0" u="none" strike="noStrike" cap="none" dirty="0" smtClean="0">
                <a:solidFill>
                  <a:srgbClr val="595959"/>
                </a:solidFill>
                <a:latin typeface="Century Gothic"/>
                <a:ea typeface="Century Gothic"/>
                <a:cs typeface="Century Gothic"/>
                <a:sym typeface="Century Gothic"/>
              </a:rPr>
              <a:t>2015</a:t>
            </a:r>
            <a:r>
              <a:rPr lang="zh-CN" altLang="en-US" sz="1400" b="0" i="0" u="none" strike="noStrike" cap="none" dirty="0" smtClean="0">
                <a:solidFill>
                  <a:srgbClr val="595959"/>
                </a:solidFill>
                <a:latin typeface="Century Gothic"/>
                <a:ea typeface="Century Gothic"/>
                <a:cs typeface="Century Gothic"/>
                <a:sym typeface="Century Gothic"/>
              </a:rPr>
              <a:t>年</a:t>
            </a:r>
            <a:r>
              <a:rPr lang="en-US" altLang="zh-CN" sz="1400" b="0" i="0" u="none" strike="noStrike" cap="none" dirty="0" smtClean="0">
                <a:solidFill>
                  <a:srgbClr val="595959"/>
                </a:solidFill>
                <a:latin typeface="Century Gothic"/>
                <a:ea typeface="Century Gothic"/>
                <a:cs typeface="Century Gothic"/>
                <a:sym typeface="Century Gothic"/>
              </a:rPr>
              <a:t>12</a:t>
            </a:r>
            <a:r>
              <a:rPr lang="zh-CN" altLang="en-US" sz="1400" b="0" i="0" u="none" strike="noStrike" cap="none" dirty="0" smtClean="0">
                <a:solidFill>
                  <a:srgbClr val="595959"/>
                </a:solidFill>
                <a:latin typeface="Century Gothic"/>
                <a:ea typeface="Century Gothic"/>
                <a:cs typeface="Century Gothic"/>
                <a:sym typeface="Century Gothic"/>
              </a:rPr>
              <a:t>月</a:t>
            </a:r>
            <a:r>
              <a:rPr lang="en-US" sz="1400" b="0" i="0" u="none" strike="noStrike" cap="none" dirty="0" smtClean="0">
                <a:solidFill>
                  <a:srgbClr val="595959"/>
                </a:solidFill>
                <a:latin typeface="Century Gothic"/>
                <a:ea typeface="Century Gothic"/>
                <a:cs typeface="Century Gothic"/>
                <a:sym typeface="Century Gothic"/>
              </a:rPr>
              <a:t>Founded December 2015</a:t>
            </a:r>
            <a:endParaRPr sz="1400" dirty="0" smtClean="0"/>
          </a:p>
          <a:p>
            <a:pPr marL="457200" marR="0" lvl="0" indent="-190500" algn="l" rtl="0">
              <a:lnSpc>
                <a:spcPct val="100000"/>
              </a:lnSpc>
              <a:spcBef>
                <a:spcPts val="700"/>
              </a:spcBef>
              <a:spcAft>
                <a:spcPts val="0"/>
              </a:spcAft>
              <a:buClr>
                <a:srgbClr val="446CA9"/>
              </a:buClr>
              <a:buSzPts val="2000"/>
              <a:buFont typeface="Arial"/>
              <a:buChar char="•"/>
            </a:pPr>
            <a:r>
              <a:rPr lang="zh-CN" altLang="en-US" sz="2000" b="0" i="0" u="none" strike="noStrike" cap="none" dirty="0" smtClean="0">
                <a:solidFill>
                  <a:srgbClr val="595959"/>
                </a:solidFill>
                <a:latin typeface="Century Gothic"/>
                <a:ea typeface="Century Gothic"/>
                <a:cs typeface="Century Gothic"/>
                <a:sym typeface="Century Gothic"/>
              </a:rPr>
              <a:t>目前的项目有</a:t>
            </a:r>
            <a:r>
              <a:rPr lang="en-US" sz="2000" b="0" i="0" u="none" strike="noStrike" cap="none" dirty="0" smtClean="0">
                <a:solidFill>
                  <a:srgbClr val="595959"/>
                </a:solidFill>
                <a:latin typeface="Century Gothic"/>
                <a:ea typeface="Century Gothic"/>
                <a:cs typeface="Century Gothic"/>
                <a:sym typeface="Century Gothic"/>
              </a:rPr>
              <a:t>:</a:t>
            </a:r>
            <a:endParaRPr sz="2000" dirty="0" smtClean="0"/>
          </a:p>
          <a:p>
            <a:pPr marL="457200" marR="0" lvl="0" indent="-63500" algn="l" rtl="0">
              <a:lnSpc>
                <a:spcPct val="100000"/>
              </a:lnSpc>
              <a:spcBef>
                <a:spcPts val="1800"/>
              </a:spcBef>
              <a:spcAft>
                <a:spcPts val="0"/>
              </a:spcAft>
              <a:buClr>
                <a:srgbClr val="446CA9"/>
              </a:buClr>
              <a:buSzPts val="2400"/>
              <a:buFont typeface="Arial"/>
              <a:buNone/>
            </a:pPr>
            <a:endParaRPr sz="2400" b="0" i="0" u="none" strike="noStrike" cap="none" dirty="0">
              <a:solidFill>
                <a:srgbClr val="595959"/>
              </a:solidFill>
              <a:latin typeface="Century Gothic"/>
              <a:ea typeface="Century Gothic"/>
              <a:cs typeface="Century Gothic"/>
              <a:sym typeface="Century Gothic"/>
            </a:endParaRPr>
          </a:p>
          <a:p>
            <a:pPr marL="457200" marR="0" lvl="0" indent="-63500" algn="l" rtl="0">
              <a:lnSpc>
                <a:spcPct val="100000"/>
              </a:lnSpc>
              <a:spcBef>
                <a:spcPts val="700"/>
              </a:spcBef>
              <a:spcAft>
                <a:spcPts val="0"/>
              </a:spcAft>
              <a:buClr>
                <a:srgbClr val="446CA9"/>
              </a:buClr>
              <a:buSzPts val="2400"/>
              <a:buFont typeface="Arial"/>
              <a:buNone/>
            </a:pPr>
            <a:endParaRPr sz="2400" b="0" i="0" u="none" strike="noStrike" cap="none" dirty="0">
              <a:solidFill>
                <a:srgbClr val="595959"/>
              </a:solidFill>
              <a:latin typeface="Century Gothic"/>
              <a:ea typeface="Century Gothic"/>
              <a:cs typeface="Century Gothic"/>
              <a:sym typeface="Century Gothic"/>
            </a:endParaRPr>
          </a:p>
          <a:p>
            <a:pPr marL="0" marR="0" lvl="0" indent="0" algn="l" rtl="0">
              <a:lnSpc>
                <a:spcPct val="100000"/>
              </a:lnSpc>
              <a:spcBef>
                <a:spcPts val="700"/>
              </a:spcBef>
              <a:spcAft>
                <a:spcPts val="0"/>
              </a:spcAft>
              <a:buNone/>
            </a:pPr>
            <a:endParaRPr sz="1800" dirty="0"/>
          </a:p>
          <a:p>
            <a:pPr marL="0" marR="0" lvl="0" indent="0" algn="l" rtl="0">
              <a:lnSpc>
                <a:spcPct val="100000"/>
              </a:lnSpc>
              <a:spcBef>
                <a:spcPts val="700"/>
              </a:spcBef>
              <a:spcAft>
                <a:spcPts val="0"/>
              </a:spcAft>
              <a:buNone/>
            </a:pPr>
            <a:endParaRPr sz="2000" dirty="0"/>
          </a:p>
        </p:txBody>
      </p:sp>
      <p:sp>
        <p:nvSpPr>
          <p:cNvPr id="193" name="Shape 19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2</a:t>
            </a:fld>
            <a:endParaRPr/>
          </a:p>
        </p:txBody>
      </p:sp>
      <p:grpSp>
        <p:nvGrpSpPr>
          <p:cNvPr id="194" name="Shape 194"/>
          <p:cNvGrpSpPr/>
          <p:nvPr/>
        </p:nvGrpSpPr>
        <p:grpSpPr>
          <a:xfrm>
            <a:off x="106378" y="2396462"/>
            <a:ext cx="866416" cy="993261"/>
            <a:chOff x="-67963" y="2252716"/>
            <a:chExt cx="1044000" cy="1176989"/>
          </a:xfrm>
        </p:grpSpPr>
        <p:sp>
          <p:nvSpPr>
            <p:cNvPr id="195" name="Shape 195"/>
            <p:cNvSpPr txBox="1"/>
            <p:nvPr/>
          </p:nvSpPr>
          <p:spPr>
            <a:xfrm>
              <a:off x="-67963" y="2931104"/>
              <a:ext cx="1044000" cy="49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Orchestration</a:t>
              </a:r>
              <a:endParaRPr sz="800"/>
            </a:p>
          </p:txBody>
        </p:sp>
        <p:pic>
          <p:nvPicPr>
            <p:cNvPr id="196" name="Shape 196"/>
            <p:cNvPicPr preferRelativeResize="0"/>
            <p:nvPr/>
          </p:nvPicPr>
          <p:blipFill>
            <a:blip r:embed="rId3">
              <a:alphaModFix/>
            </a:blip>
            <a:stretch>
              <a:fillRect/>
            </a:stretch>
          </p:blipFill>
          <p:spPr>
            <a:xfrm>
              <a:off x="110930" y="2252716"/>
              <a:ext cx="792215" cy="731468"/>
            </a:xfrm>
            <a:prstGeom prst="rect">
              <a:avLst/>
            </a:prstGeom>
            <a:noFill/>
            <a:ln>
              <a:noFill/>
            </a:ln>
          </p:spPr>
        </p:pic>
      </p:grpSp>
      <p:grpSp>
        <p:nvGrpSpPr>
          <p:cNvPr id="197" name="Shape 197"/>
          <p:cNvGrpSpPr/>
          <p:nvPr/>
        </p:nvGrpSpPr>
        <p:grpSpPr>
          <a:xfrm>
            <a:off x="4575436" y="2380686"/>
            <a:ext cx="724886" cy="1059597"/>
            <a:chOff x="7000532" y="2116426"/>
            <a:chExt cx="759600" cy="1110339"/>
          </a:xfrm>
        </p:grpSpPr>
        <p:sp>
          <p:nvSpPr>
            <p:cNvPr id="198" name="Shape 198"/>
            <p:cNvSpPr txBox="1"/>
            <p:nvPr/>
          </p:nvSpPr>
          <p:spPr>
            <a:xfrm>
              <a:off x="7000532" y="2745265"/>
              <a:ext cx="7596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Networking API</a:t>
              </a:r>
              <a:endParaRPr sz="800"/>
            </a:p>
          </p:txBody>
        </p:sp>
        <p:pic>
          <p:nvPicPr>
            <p:cNvPr id="199" name="Shape 199"/>
            <p:cNvPicPr preferRelativeResize="0"/>
            <p:nvPr/>
          </p:nvPicPr>
          <p:blipFill rotWithShape="1">
            <a:blip r:embed="rId4">
              <a:alphaModFix/>
            </a:blip>
            <a:srcRect l="19733" r="12525"/>
            <a:stretch/>
          </p:blipFill>
          <p:spPr>
            <a:xfrm>
              <a:off x="7121250" y="2116426"/>
              <a:ext cx="518165" cy="706235"/>
            </a:xfrm>
            <a:prstGeom prst="rect">
              <a:avLst/>
            </a:prstGeom>
            <a:noFill/>
            <a:ln>
              <a:noFill/>
            </a:ln>
          </p:spPr>
        </p:pic>
      </p:grpSp>
      <p:grpSp>
        <p:nvGrpSpPr>
          <p:cNvPr id="200" name="Shape 200"/>
          <p:cNvGrpSpPr/>
          <p:nvPr/>
        </p:nvGrpSpPr>
        <p:grpSpPr>
          <a:xfrm>
            <a:off x="3332007" y="2417292"/>
            <a:ext cx="673959" cy="926561"/>
            <a:chOff x="4964667" y="2274640"/>
            <a:chExt cx="1323046" cy="1112585"/>
          </a:xfrm>
        </p:grpSpPr>
        <p:sp>
          <p:nvSpPr>
            <p:cNvPr id="201" name="Shape 201"/>
            <p:cNvSpPr txBox="1"/>
            <p:nvPr/>
          </p:nvSpPr>
          <p:spPr>
            <a:xfrm>
              <a:off x="4964667" y="2905725"/>
              <a:ext cx="12561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Container Runtime</a:t>
              </a:r>
              <a:endParaRPr sz="800"/>
            </a:p>
          </p:txBody>
        </p:sp>
        <p:pic>
          <p:nvPicPr>
            <p:cNvPr id="202" name="Shape 202"/>
            <p:cNvPicPr preferRelativeResize="0"/>
            <p:nvPr/>
          </p:nvPicPr>
          <p:blipFill rotWithShape="1">
            <a:blip r:embed="rId5">
              <a:alphaModFix/>
            </a:blip>
            <a:srcRect l="3148" r="3148"/>
            <a:stretch/>
          </p:blipFill>
          <p:spPr>
            <a:xfrm>
              <a:off x="5074797" y="2274640"/>
              <a:ext cx="1212916" cy="780454"/>
            </a:xfrm>
            <a:prstGeom prst="rect">
              <a:avLst/>
            </a:prstGeom>
            <a:noFill/>
            <a:ln>
              <a:noFill/>
            </a:ln>
          </p:spPr>
        </p:pic>
      </p:grpSp>
      <p:grpSp>
        <p:nvGrpSpPr>
          <p:cNvPr id="203" name="Shape 203"/>
          <p:cNvGrpSpPr/>
          <p:nvPr/>
        </p:nvGrpSpPr>
        <p:grpSpPr>
          <a:xfrm>
            <a:off x="8327024" y="2467566"/>
            <a:ext cx="695247" cy="936649"/>
            <a:chOff x="4693898" y="2250714"/>
            <a:chExt cx="826200" cy="1099482"/>
          </a:xfrm>
        </p:grpSpPr>
        <p:sp>
          <p:nvSpPr>
            <p:cNvPr id="204" name="Shape 204"/>
            <p:cNvSpPr txBox="1"/>
            <p:nvPr/>
          </p:nvSpPr>
          <p:spPr>
            <a:xfrm>
              <a:off x="4693898" y="2868697"/>
              <a:ext cx="8262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Service Discovery</a:t>
              </a:r>
              <a:endParaRPr sz="800"/>
            </a:p>
          </p:txBody>
        </p:sp>
        <p:pic>
          <p:nvPicPr>
            <p:cNvPr id="205" name="Shape 205"/>
            <p:cNvPicPr preferRelativeResize="0"/>
            <p:nvPr/>
          </p:nvPicPr>
          <p:blipFill rotWithShape="1">
            <a:blip r:embed="rId6">
              <a:alphaModFix/>
            </a:blip>
            <a:srcRect l="5847" r="4602"/>
            <a:stretch/>
          </p:blipFill>
          <p:spPr>
            <a:xfrm>
              <a:off x="4792953" y="2250714"/>
              <a:ext cx="684935" cy="706261"/>
            </a:xfrm>
            <a:prstGeom prst="rect">
              <a:avLst/>
            </a:prstGeom>
            <a:noFill/>
            <a:ln>
              <a:noFill/>
            </a:ln>
          </p:spPr>
        </p:pic>
      </p:grpSp>
      <p:sp>
        <p:nvSpPr>
          <p:cNvPr id="206" name="Shape 206"/>
          <p:cNvSpPr txBox="1"/>
          <p:nvPr/>
        </p:nvSpPr>
        <p:spPr>
          <a:xfrm>
            <a:off x="5223259" y="2962968"/>
            <a:ext cx="624000" cy="41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Service Mesh</a:t>
            </a:r>
            <a:endParaRPr sz="800">
              <a:solidFill>
                <a:srgbClr val="606060"/>
              </a:solidFill>
              <a:highlight>
                <a:srgbClr val="FFFFFF"/>
              </a:highlight>
            </a:endParaRPr>
          </a:p>
        </p:txBody>
      </p:sp>
      <p:grpSp>
        <p:nvGrpSpPr>
          <p:cNvPr id="207" name="Shape 207"/>
          <p:cNvGrpSpPr/>
          <p:nvPr/>
        </p:nvGrpSpPr>
        <p:grpSpPr>
          <a:xfrm>
            <a:off x="2217807" y="2464063"/>
            <a:ext cx="606036" cy="924393"/>
            <a:chOff x="2536691" y="2267538"/>
            <a:chExt cx="764908" cy="1119662"/>
          </a:xfrm>
        </p:grpSpPr>
        <p:sp>
          <p:nvSpPr>
            <p:cNvPr id="208" name="Shape 208"/>
            <p:cNvSpPr txBox="1"/>
            <p:nvPr/>
          </p:nvSpPr>
          <p:spPr>
            <a:xfrm>
              <a:off x="2539345" y="2905700"/>
              <a:ext cx="7596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Logging</a:t>
              </a:r>
              <a:endParaRPr sz="800"/>
            </a:p>
          </p:txBody>
        </p:sp>
        <p:pic>
          <p:nvPicPr>
            <p:cNvPr id="209" name="Shape 209"/>
            <p:cNvPicPr preferRelativeResize="0"/>
            <p:nvPr/>
          </p:nvPicPr>
          <p:blipFill>
            <a:blip r:embed="rId7">
              <a:alphaModFix/>
            </a:blip>
            <a:stretch>
              <a:fillRect/>
            </a:stretch>
          </p:blipFill>
          <p:spPr>
            <a:xfrm>
              <a:off x="2536691" y="2267538"/>
              <a:ext cx="764908" cy="706265"/>
            </a:xfrm>
            <a:prstGeom prst="rect">
              <a:avLst/>
            </a:prstGeom>
            <a:noFill/>
            <a:ln>
              <a:noFill/>
            </a:ln>
          </p:spPr>
        </p:pic>
      </p:grpSp>
      <p:grpSp>
        <p:nvGrpSpPr>
          <p:cNvPr id="210" name="Shape 210"/>
          <p:cNvGrpSpPr/>
          <p:nvPr/>
        </p:nvGrpSpPr>
        <p:grpSpPr>
          <a:xfrm>
            <a:off x="2673796" y="2365393"/>
            <a:ext cx="769548" cy="1030177"/>
            <a:chOff x="3988157" y="2307689"/>
            <a:chExt cx="806400" cy="1079511"/>
          </a:xfrm>
        </p:grpSpPr>
        <p:sp>
          <p:nvSpPr>
            <p:cNvPr id="211" name="Shape 211"/>
            <p:cNvSpPr txBox="1"/>
            <p:nvPr/>
          </p:nvSpPr>
          <p:spPr>
            <a:xfrm>
              <a:off x="3988157" y="2905700"/>
              <a:ext cx="8064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Remote Procedure Call</a:t>
              </a:r>
              <a:endParaRPr sz="800"/>
            </a:p>
          </p:txBody>
        </p:sp>
        <p:pic>
          <p:nvPicPr>
            <p:cNvPr id="212" name="Shape 212"/>
            <p:cNvPicPr preferRelativeResize="0"/>
            <p:nvPr/>
          </p:nvPicPr>
          <p:blipFill rotWithShape="1">
            <a:blip r:embed="rId8">
              <a:alphaModFix/>
            </a:blip>
            <a:srcRect l="5847" r="4602"/>
            <a:stretch/>
          </p:blipFill>
          <p:spPr>
            <a:xfrm>
              <a:off x="4048890" y="2307689"/>
              <a:ext cx="684935" cy="706261"/>
            </a:xfrm>
            <a:prstGeom prst="rect">
              <a:avLst/>
            </a:prstGeom>
            <a:noFill/>
            <a:ln>
              <a:noFill/>
            </a:ln>
          </p:spPr>
        </p:pic>
      </p:grpSp>
      <p:grpSp>
        <p:nvGrpSpPr>
          <p:cNvPr id="213" name="Shape 213"/>
          <p:cNvGrpSpPr/>
          <p:nvPr/>
        </p:nvGrpSpPr>
        <p:grpSpPr>
          <a:xfrm>
            <a:off x="5775237" y="2419813"/>
            <a:ext cx="724886" cy="1013501"/>
            <a:chOff x="8207938" y="2247764"/>
            <a:chExt cx="759600" cy="1062036"/>
          </a:xfrm>
        </p:grpSpPr>
        <p:sp>
          <p:nvSpPr>
            <p:cNvPr id="214" name="Shape 214"/>
            <p:cNvSpPr txBox="1"/>
            <p:nvPr/>
          </p:nvSpPr>
          <p:spPr>
            <a:xfrm>
              <a:off x="8207938" y="2828300"/>
              <a:ext cx="7596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Distributed Tracing</a:t>
              </a:r>
              <a:endParaRPr sz="800"/>
            </a:p>
          </p:txBody>
        </p:sp>
        <p:pic>
          <p:nvPicPr>
            <p:cNvPr id="215" name="Shape 215"/>
            <p:cNvPicPr preferRelativeResize="0"/>
            <p:nvPr/>
          </p:nvPicPr>
          <p:blipFill rotWithShape="1">
            <a:blip r:embed="rId9">
              <a:alphaModFix/>
            </a:blip>
            <a:srcRect l="12183" r="10458"/>
            <a:stretch/>
          </p:blipFill>
          <p:spPr>
            <a:xfrm>
              <a:off x="8291861" y="2247764"/>
              <a:ext cx="591754" cy="706288"/>
            </a:xfrm>
            <a:prstGeom prst="rect">
              <a:avLst/>
            </a:prstGeom>
            <a:noFill/>
            <a:ln>
              <a:noFill/>
            </a:ln>
          </p:spPr>
        </p:pic>
      </p:grpSp>
      <p:grpSp>
        <p:nvGrpSpPr>
          <p:cNvPr id="216" name="Shape 216"/>
          <p:cNvGrpSpPr/>
          <p:nvPr/>
        </p:nvGrpSpPr>
        <p:grpSpPr>
          <a:xfrm>
            <a:off x="7809207" y="2467737"/>
            <a:ext cx="639203" cy="955874"/>
            <a:chOff x="3091956" y="2256508"/>
            <a:chExt cx="759600" cy="1135512"/>
          </a:xfrm>
        </p:grpSpPr>
        <p:sp>
          <p:nvSpPr>
            <p:cNvPr id="217" name="Shape 217"/>
            <p:cNvSpPr txBox="1"/>
            <p:nvPr/>
          </p:nvSpPr>
          <p:spPr>
            <a:xfrm>
              <a:off x="3091956" y="2910521"/>
              <a:ext cx="7596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Service Mesh</a:t>
              </a:r>
              <a:endParaRPr sz="800"/>
            </a:p>
          </p:txBody>
        </p:sp>
        <p:pic>
          <p:nvPicPr>
            <p:cNvPr id="218" name="Shape 218"/>
            <p:cNvPicPr preferRelativeResize="0"/>
            <p:nvPr/>
          </p:nvPicPr>
          <p:blipFill rotWithShape="1">
            <a:blip r:embed="rId10">
              <a:alphaModFix/>
            </a:blip>
            <a:srcRect l="10458" r="12183"/>
            <a:stretch/>
          </p:blipFill>
          <p:spPr>
            <a:xfrm>
              <a:off x="3175879" y="2256508"/>
              <a:ext cx="591755" cy="706261"/>
            </a:xfrm>
            <a:prstGeom prst="rect">
              <a:avLst/>
            </a:prstGeom>
            <a:noFill/>
            <a:ln>
              <a:noFill/>
            </a:ln>
          </p:spPr>
        </p:pic>
      </p:grpSp>
      <p:grpSp>
        <p:nvGrpSpPr>
          <p:cNvPr id="219" name="Shape 219"/>
          <p:cNvGrpSpPr/>
          <p:nvPr/>
        </p:nvGrpSpPr>
        <p:grpSpPr>
          <a:xfrm>
            <a:off x="869545" y="2394047"/>
            <a:ext cx="731804" cy="995671"/>
            <a:chOff x="869618" y="2265209"/>
            <a:chExt cx="891900" cy="1162081"/>
          </a:xfrm>
        </p:grpSpPr>
        <p:sp>
          <p:nvSpPr>
            <p:cNvPr id="220" name="Shape 220"/>
            <p:cNvSpPr txBox="1"/>
            <p:nvPr/>
          </p:nvSpPr>
          <p:spPr>
            <a:xfrm>
              <a:off x="869618" y="2945790"/>
              <a:ext cx="8919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Monitoring</a:t>
              </a:r>
              <a:endParaRPr sz="800"/>
            </a:p>
          </p:txBody>
        </p:sp>
        <p:pic>
          <p:nvPicPr>
            <p:cNvPr id="221" name="Shape 221"/>
            <p:cNvPicPr preferRelativeResize="0"/>
            <p:nvPr/>
          </p:nvPicPr>
          <p:blipFill rotWithShape="1">
            <a:blip r:embed="rId11">
              <a:alphaModFix/>
            </a:blip>
            <a:srcRect l="5460" r="7726"/>
            <a:stretch/>
          </p:blipFill>
          <p:spPr>
            <a:xfrm>
              <a:off x="959050" y="2265209"/>
              <a:ext cx="664037" cy="706261"/>
            </a:xfrm>
            <a:prstGeom prst="rect">
              <a:avLst/>
            </a:prstGeom>
            <a:noFill/>
            <a:ln>
              <a:noFill/>
            </a:ln>
          </p:spPr>
        </p:pic>
      </p:grpSp>
      <p:grpSp>
        <p:nvGrpSpPr>
          <p:cNvPr id="222" name="Shape 222"/>
          <p:cNvGrpSpPr/>
          <p:nvPr/>
        </p:nvGrpSpPr>
        <p:grpSpPr>
          <a:xfrm>
            <a:off x="3965115" y="2405170"/>
            <a:ext cx="724886" cy="1018975"/>
            <a:chOff x="6304594" y="2319428"/>
            <a:chExt cx="759600" cy="1067772"/>
          </a:xfrm>
        </p:grpSpPr>
        <p:sp>
          <p:nvSpPr>
            <p:cNvPr id="223" name="Shape 223"/>
            <p:cNvSpPr txBox="1"/>
            <p:nvPr/>
          </p:nvSpPr>
          <p:spPr>
            <a:xfrm>
              <a:off x="6304594" y="2905700"/>
              <a:ext cx="7596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Container Runtime</a:t>
              </a:r>
              <a:endParaRPr sz="800"/>
            </a:p>
          </p:txBody>
        </p:sp>
        <p:pic>
          <p:nvPicPr>
            <p:cNvPr id="224" name="Shape 224"/>
            <p:cNvPicPr preferRelativeResize="0"/>
            <p:nvPr/>
          </p:nvPicPr>
          <p:blipFill rotWithShape="1">
            <a:blip r:embed="rId12">
              <a:alphaModFix/>
            </a:blip>
            <a:srcRect l="5462" r="4996"/>
            <a:stretch/>
          </p:blipFill>
          <p:spPr>
            <a:xfrm>
              <a:off x="6341926" y="2319428"/>
              <a:ext cx="684935" cy="706261"/>
            </a:xfrm>
            <a:prstGeom prst="rect">
              <a:avLst/>
            </a:prstGeom>
            <a:noFill/>
            <a:ln>
              <a:noFill/>
            </a:ln>
          </p:spPr>
        </p:pic>
      </p:grpSp>
      <p:sp>
        <p:nvSpPr>
          <p:cNvPr id="225" name="Shape 225"/>
          <p:cNvSpPr txBox="1"/>
          <p:nvPr/>
        </p:nvSpPr>
        <p:spPr>
          <a:xfrm>
            <a:off x="1538475" y="2939950"/>
            <a:ext cx="769500" cy="40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Distributed Tracing API</a:t>
            </a:r>
            <a:endParaRPr sz="800"/>
          </a:p>
        </p:txBody>
      </p:sp>
      <p:pic>
        <p:nvPicPr>
          <p:cNvPr id="226" name="Shape 226" descr="notary-blk@2x.png"/>
          <p:cNvPicPr preferRelativeResize="0"/>
          <p:nvPr/>
        </p:nvPicPr>
        <p:blipFill>
          <a:blip r:embed="rId13">
            <a:alphaModFix/>
          </a:blip>
          <a:stretch>
            <a:fillRect/>
          </a:stretch>
        </p:blipFill>
        <p:spPr>
          <a:xfrm>
            <a:off x="7066991" y="2656346"/>
            <a:ext cx="585189" cy="153997"/>
          </a:xfrm>
          <a:prstGeom prst="rect">
            <a:avLst/>
          </a:prstGeom>
          <a:noFill/>
          <a:ln>
            <a:noFill/>
          </a:ln>
        </p:spPr>
      </p:pic>
      <p:sp>
        <p:nvSpPr>
          <p:cNvPr id="227" name="Shape 227"/>
          <p:cNvSpPr txBox="1"/>
          <p:nvPr/>
        </p:nvSpPr>
        <p:spPr>
          <a:xfrm>
            <a:off x="6975021" y="2930583"/>
            <a:ext cx="724800" cy="4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Security</a:t>
            </a:r>
            <a:endParaRPr sz="800"/>
          </a:p>
        </p:txBody>
      </p:sp>
      <p:pic>
        <p:nvPicPr>
          <p:cNvPr id="228" name="Shape 228" descr="all_logos.png"/>
          <p:cNvPicPr preferRelativeResize="0"/>
          <p:nvPr/>
        </p:nvPicPr>
        <p:blipFill>
          <a:blip r:embed="rId14">
            <a:alphaModFix/>
          </a:blip>
          <a:stretch>
            <a:fillRect/>
          </a:stretch>
        </p:blipFill>
        <p:spPr>
          <a:xfrm>
            <a:off x="6494325" y="2476033"/>
            <a:ext cx="434799" cy="530757"/>
          </a:xfrm>
          <a:prstGeom prst="rect">
            <a:avLst/>
          </a:prstGeom>
          <a:noFill/>
          <a:ln>
            <a:noFill/>
          </a:ln>
        </p:spPr>
      </p:pic>
      <p:sp>
        <p:nvSpPr>
          <p:cNvPr id="229" name="Shape 229"/>
          <p:cNvSpPr txBox="1"/>
          <p:nvPr/>
        </p:nvSpPr>
        <p:spPr>
          <a:xfrm>
            <a:off x="6350400" y="2986869"/>
            <a:ext cx="724800" cy="4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Software Update Spec</a:t>
            </a:r>
            <a:endParaRPr sz="800"/>
          </a:p>
        </p:txBody>
      </p:sp>
      <p:pic>
        <p:nvPicPr>
          <p:cNvPr id="230" name="Shape 230"/>
          <p:cNvPicPr preferRelativeResize="0"/>
          <p:nvPr/>
        </p:nvPicPr>
        <p:blipFill>
          <a:blip r:embed="rId15">
            <a:alphaModFix/>
          </a:blip>
          <a:stretch>
            <a:fillRect/>
          </a:stretch>
        </p:blipFill>
        <p:spPr>
          <a:xfrm>
            <a:off x="5223714" y="2494873"/>
            <a:ext cx="571644" cy="527811"/>
          </a:xfrm>
          <a:prstGeom prst="rect">
            <a:avLst/>
          </a:prstGeom>
          <a:noFill/>
          <a:ln>
            <a:noFill/>
          </a:ln>
        </p:spPr>
      </p:pic>
      <p:pic>
        <p:nvPicPr>
          <p:cNvPr id="231" name="Shape 231"/>
          <p:cNvPicPr preferRelativeResize="0"/>
          <p:nvPr/>
        </p:nvPicPr>
        <p:blipFill>
          <a:blip r:embed="rId16">
            <a:alphaModFix/>
          </a:blip>
          <a:stretch>
            <a:fillRect/>
          </a:stretch>
        </p:blipFill>
        <p:spPr>
          <a:xfrm>
            <a:off x="1597403" y="2503789"/>
            <a:ext cx="571639" cy="413476"/>
          </a:xfrm>
          <a:prstGeom prst="rect">
            <a:avLst/>
          </a:prstGeom>
          <a:noFill/>
          <a:ln>
            <a:noFill/>
          </a:ln>
        </p:spPr>
      </p:pic>
      <p:pic>
        <p:nvPicPr>
          <p:cNvPr id="232" name="Shape 232" descr="logo_cncf_cisco.png"/>
          <p:cNvPicPr preferRelativeResize="0"/>
          <p:nvPr/>
        </p:nvPicPr>
        <p:blipFill rotWithShape="1">
          <a:blip r:embed="rId17">
            <a:alphaModFix/>
          </a:blip>
          <a:srcRect/>
          <a:stretch/>
        </p:blipFill>
        <p:spPr>
          <a:xfrm>
            <a:off x="3333793" y="3895706"/>
            <a:ext cx="694800" cy="426600"/>
          </a:xfrm>
          <a:prstGeom prst="rect">
            <a:avLst/>
          </a:prstGeom>
          <a:noFill/>
          <a:ln>
            <a:noFill/>
          </a:ln>
        </p:spPr>
      </p:pic>
      <p:pic>
        <p:nvPicPr>
          <p:cNvPr id="233" name="Shape 233" descr="cncf_logo_ibm.png"/>
          <p:cNvPicPr preferRelativeResize="0"/>
          <p:nvPr/>
        </p:nvPicPr>
        <p:blipFill rotWithShape="1">
          <a:blip r:embed="rId18">
            <a:alphaModFix/>
          </a:blip>
          <a:srcRect/>
          <a:stretch/>
        </p:blipFill>
        <p:spPr>
          <a:xfrm>
            <a:off x="1052975" y="4359825"/>
            <a:ext cx="504600" cy="309900"/>
          </a:xfrm>
          <a:prstGeom prst="rect">
            <a:avLst/>
          </a:prstGeom>
          <a:noFill/>
          <a:ln>
            <a:noFill/>
          </a:ln>
        </p:spPr>
      </p:pic>
      <p:pic>
        <p:nvPicPr>
          <p:cNvPr id="234" name="Shape 234" descr="cncf_logo_coreos.png"/>
          <p:cNvPicPr preferRelativeResize="0"/>
          <p:nvPr/>
        </p:nvPicPr>
        <p:blipFill rotWithShape="1">
          <a:blip r:embed="rId19">
            <a:alphaModFix/>
          </a:blip>
          <a:srcRect/>
          <a:stretch/>
        </p:blipFill>
        <p:spPr>
          <a:xfrm>
            <a:off x="4111013" y="3809150"/>
            <a:ext cx="976800" cy="600000"/>
          </a:xfrm>
          <a:prstGeom prst="rect">
            <a:avLst/>
          </a:prstGeom>
          <a:noFill/>
          <a:ln>
            <a:noFill/>
          </a:ln>
        </p:spPr>
      </p:pic>
      <p:pic>
        <p:nvPicPr>
          <p:cNvPr id="235" name="Shape 235" descr="cncf_logo_intel.png"/>
          <p:cNvPicPr preferRelativeResize="0"/>
          <p:nvPr/>
        </p:nvPicPr>
        <p:blipFill rotWithShape="1">
          <a:blip r:embed="rId20">
            <a:alphaModFix/>
          </a:blip>
          <a:srcRect/>
          <a:stretch/>
        </p:blipFill>
        <p:spPr>
          <a:xfrm>
            <a:off x="1691757" y="4334567"/>
            <a:ext cx="586800" cy="360600"/>
          </a:xfrm>
          <a:prstGeom prst="rect">
            <a:avLst/>
          </a:prstGeom>
          <a:noFill/>
          <a:ln>
            <a:noFill/>
          </a:ln>
        </p:spPr>
      </p:pic>
      <p:pic>
        <p:nvPicPr>
          <p:cNvPr id="236" name="Shape 236"/>
          <p:cNvPicPr preferRelativeResize="0"/>
          <p:nvPr/>
        </p:nvPicPr>
        <p:blipFill rotWithShape="1">
          <a:blip r:embed="rId21">
            <a:alphaModFix/>
          </a:blip>
          <a:srcRect/>
          <a:stretch/>
        </p:blipFill>
        <p:spPr>
          <a:xfrm>
            <a:off x="6235308" y="3841077"/>
            <a:ext cx="600900" cy="536100"/>
          </a:xfrm>
          <a:prstGeom prst="rect">
            <a:avLst/>
          </a:prstGeom>
          <a:noFill/>
          <a:ln>
            <a:noFill/>
          </a:ln>
        </p:spPr>
      </p:pic>
      <p:pic>
        <p:nvPicPr>
          <p:cNvPr id="237" name="Shape 237" descr="cncf_fujitsu.png"/>
          <p:cNvPicPr preferRelativeResize="0"/>
          <p:nvPr/>
        </p:nvPicPr>
        <p:blipFill rotWithShape="1">
          <a:blip r:embed="rId22">
            <a:alphaModFix/>
          </a:blip>
          <a:srcRect/>
          <a:stretch/>
        </p:blipFill>
        <p:spPr>
          <a:xfrm>
            <a:off x="6918593" y="3919403"/>
            <a:ext cx="617700" cy="379500"/>
          </a:xfrm>
          <a:prstGeom prst="rect">
            <a:avLst/>
          </a:prstGeom>
          <a:noFill/>
          <a:ln>
            <a:noFill/>
          </a:ln>
        </p:spPr>
      </p:pic>
      <p:pic>
        <p:nvPicPr>
          <p:cNvPr id="238" name="Shape 238" descr="logo_cncf_mesosphere.png"/>
          <p:cNvPicPr preferRelativeResize="0"/>
          <p:nvPr/>
        </p:nvPicPr>
        <p:blipFill rotWithShape="1">
          <a:blip r:embed="rId23">
            <a:alphaModFix/>
          </a:blip>
          <a:srcRect/>
          <a:stretch/>
        </p:blipFill>
        <p:spPr>
          <a:xfrm>
            <a:off x="2412839" y="4312148"/>
            <a:ext cx="659400" cy="405000"/>
          </a:xfrm>
          <a:prstGeom prst="rect">
            <a:avLst/>
          </a:prstGeom>
          <a:noFill/>
          <a:ln>
            <a:noFill/>
          </a:ln>
        </p:spPr>
      </p:pic>
      <p:pic>
        <p:nvPicPr>
          <p:cNvPr id="239" name="Shape 239" descr="cncf_logo_rh.png"/>
          <p:cNvPicPr preferRelativeResize="0"/>
          <p:nvPr/>
        </p:nvPicPr>
        <p:blipFill rotWithShape="1">
          <a:blip r:embed="rId24">
            <a:alphaModFix/>
          </a:blip>
          <a:srcRect/>
          <a:stretch/>
        </p:blipFill>
        <p:spPr>
          <a:xfrm>
            <a:off x="5166370" y="4254964"/>
            <a:ext cx="845700" cy="519600"/>
          </a:xfrm>
          <a:prstGeom prst="rect">
            <a:avLst/>
          </a:prstGeom>
          <a:noFill/>
          <a:ln>
            <a:noFill/>
          </a:ln>
        </p:spPr>
      </p:pic>
      <p:pic>
        <p:nvPicPr>
          <p:cNvPr id="240" name="Shape 240" descr="cncf_logo_huawei.png"/>
          <p:cNvPicPr preferRelativeResize="0"/>
          <p:nvPr/>
        </p:nvPicPr>
        <p:blipFill rotWithShape="1">
          <a:blip r:embed="rId25">
            <a:alphaModFix/>
          </a:blip>
          <a:srcRect/>
          <a:stretch/>
        </p:blipFill>
        <p:spPr>
          <a:xfrm>
            <a:off x="284500" y="4319952"/>
            <a:ext cx="634500" cy="389700"/>
          </a:xfrm>
          <a:prstGeom prst="rect">
            <a:avLst/>
          </a:prstGeom>
          <a:noFill/>
          <a:ln>
            <a:noFill/>
          </a:ln>
        </p:spPr>
      </p:pic>
      <p:pic>
        <p:nvPicPr>
          <p:cNvPr id="241" name="Shape 241"/>
          <p:cNvPicPr preferRelativeResize="0"/>
          <p:nvPr/>
        </p:nvPicPr>
        <p:blipFill>
          <a:blip r:embed="rId26">
            <a:alphaModFix/>
          </a:blip>
          <a:stretch>
            <a:fillRect/>
          </a:stretch>
        </p:blipFill>
        <p:spPr>
          <a:xfrm>
            <a:off x="6146269" y="4331881"/>
            <a:ext cx="741404" cy="365789"/>
          </a:xfrm>
          <a:prstGeom prst="rect">
            <a:avLst/>
          </a:prstGeom>
          <a:noFill/>
          <a:ln>
            <a:noFill/>
          </a:ln>
        </p:spPr>
      </p:pic>
      <p:pic>
        <p:nvPicPr>
          <p:cNvPr id="242" name="Shape 242" descr="DellTech_Logo_Prm_Blue_Gry_rgb[4].jpg"/>
          <p:cNvPicPr preferRelativeResize="0"/>
          <p:nvPr/>
        </p:nvPicPr>
        <p:blipFill rotWithShape="1">
          <a:blip r:embed="rId27">
            <a:alphaModFix/>
          </a:blip>
          <a:srcRect/>
          <a:stretch/>
        </p:blipFill>
        <p:spPr>
          <a:xfrm>
            <a:off x="5170323" y="4045406"/>
            <a:ext cx="982500" cy="127500"/>
          </a:xfrm>
          <a:prstGeom prst="rect">
            <a:avLst/>
          </a:prstGeom>
          <a:noFill/>
          <a:ln>
            <a:noFill/>
          </a:ln>
        </p:spPr>
      </p:pic>
      <p:pic>
        <p:nvPicPr>
          <p:cNvPr id="243" name="Shape 243"/>
          <p:cNvPicPr preferRelativeResize="0"/>
          <p:nvPr/>
        </p:nvPicPr>
        <p:blipFill>
          <a:blip r:embed="rId28">
            <a:alphaModFix/>
          </a:blip>
          <a:stretch>
            <a:fillRect/>
          </a:stretch>
        </p:blipFill>
        <p:spPr>
          <a:xfrm>
            <a:off x="4186470" y="4303350"/>
            <a:ext cx="845699" cy="422849"/>
          </a:xfrm>
          <a:prstGeom prst="rect">
            <a:avLst/>
          </a:prstGeom>
          <a:noFill/>
          <a:ln>
            <a:noFill/>
          </a:ln>
        </p:spPr>
      </p:pic>
      <p:pic>
        <p:nvPicPr>
          <p:cNvPr id="244" name="Shape 244"/>
          <p:cNvPicPr preferRelativeResize="0"/>
          <p:nvPr/>
        </p:nvPicPr>
        <p:blipFill>
          <a:blip r:embed="rId29">
            <a:alphaModFix/>
          </a:blip>
          <a:stretch>
            <a:fillRect/>
          </a:stretch>
        </p:blipFill>
        <p:spPr>
          <a:xfrm>
            <a:off x="7870379" y="4451064"/>
            <a:ext cx="781740" cy="127422"/>
          </a:xfrm>
          <a:prstGeom prst="rect">
            <a:avLst/>
          </a:prstGeom>
          <a:noFill/>
          <a:ln>
            <a:noFill/>
          </a:ln>
        </p:spPr>
      </p:pic>
      <p:pic>
        <p:nvPicPr>
          <p:cNvPr id="245" name="Shape 245"/>
          <p:cNvPicPr preferRelativeResize="0"/>
          <p:nvPr/>
        </p:nvPicPr>
        <p:blipFill>
          <a:blip r:embed="rId30">
            <a:alphaModFix/>
          </a:blip>
          <a:stretch>
            <a:fillRect/>
          </a:stretch>
        </p:blipFill>
        <p:spPr>
          <a:xfrm>
            <a:off x="3206571" y="4255782"/>
            <a:ext cx="845698" cy="517986"/>
          </a:xfrm>
          <a:prstGeom prst="rect">
            <a:avLst/>
          </a:prstGeom>
          <a:noFill/>
          <a:ln>
            <a:noFill/>
          </a:ln>
        </p:spPr>
      </p:pic>
      <p:pic>
        <p:nvPicPr>
          <p:cNvPr id="246" name="Shape 246"/>
          <p:cNvPicPr preferRelativeResize="0"/>
          <p:nvPr/>
        </p:nvPicPr>
        <p:blipFill>
          <a:blip r:embed="rId31">
            <a:alphaModFix/>
          </a:blip>
          <a:stretch>
            <a:fillRect/>
          </a:stretch>
        </p:blipFill>
        <p:spPr>
          <a:xfrm>
            <a:off x="7021876" y="4157623"/>
            <a:ext cx="714300" cy="714300"/>
          </a:xfrm>
          <a:prstGeom prst="rect">
            <a:avLst/>
          </a:prstGeom>
          <a:noFill/>
          <a:ln>
            <a:noFill/>
          </a:ln>
        </p:spPr>
      </p:pic>
      <p:pic>
        <p:nvPicPr>
          <p:cNvPr id="247" name="Shape 247" descr="logo_AWS.png"/>
          <p:cNvPicPr preferRelativeResize="0"/>
          <p:nvPr/>
        </p:nvPicPr>
        <p:blipFill>
          <a:blip r:embed="rId32">
            <a:alphaModFix/>
          </a:blip>
          <a:stretch>
            <a:fillRect/>
          </a:stretch>
        </p:blipFill>
        <p:spPr>
          <a:xfrm>
            <a:off x="1411558" y="3869787"/>
            <a:ext cx="780426" cy="478661"/>
          </a:xfrm>
          <a:prstGeom prst="rect">
            <a:avLst/>
          </a:prstGeom>
          <a:noFill/>
          <a:ln>
            <a:noFill/>
          </a:ln>
        </p:spPr>
      </p:pic>
      <p:pic>
        <p:nvPicPr>
          <p:cNvPr id="248" name="Shape 248"/>
          <p:cNvPicPr preferRelativeResize="0"/>
          <p:nvPr/>
        </p:nvPicPr>
        <p:blipFill>
          <a:blip r:embed="rId33">
            <a:alphaModFix/>
          </a:blip>
          <a:stretch>
            <a:fillRect/>
          </a:stretch>
        </p:blipFill>
        <p:spPr>
          <a:xfrm>
            <a:off x="7618907" y="3955521"/>
            <a:ext cx="1065639" cy="307193"/>
          </a:xfrm>
          <a:prstGeom prst="rect">
            <a:avLst/>
          </a:prstGeom>
          <a:noFill/>
          <a:ln>
            <a:noFill/>
          </a:ln>
        </p:spPr>
      </p:pic>
      <p:pic>
        <p:nvPicPr>
          <p:cNvPr id="249" name="Shape 249"/>
          <p:cNvPicPr preferRelativeResize="0"/>
          <p:nvPr/>
        </p:nvPicPr>
        <p:blipFill rotWithShape="1">
          <a:blip r:embed="rId34">
            <a:alphaModFix/>
          </a:blip>
          <a:srcRect t="33315" b="33342"/>
          <a:stretch/>
        </p:blipFill>
        <p:spPr>
          <a:xfrm>
            <a:off x="325289" y="3914860"/>
            <a:ext cx="1003800" cy="236100"/>
          </a:xfrm>
          <a:prstGeom prst="rect">
            <a:avLst/>
          </a:prstGeom>
          <a:noFill/>
          <a:ln>
            <a:noFill/>
          </a:ln>
        </p:spPr>
      </p:pic>
      <p:pic>
        <p:nvPicPr>
          <p:cNvPr id="250" name="Shape 250"/>
          <p:cNvPicPr preferRelativeResize="0"/>
          <p:nvPr/>
        </p:nvPicPr>
        <p:blipFill rotWithShape="1">
          <a:blip r:embed="rId35">
            <a:alphaModFix/>
          </a:blip>
          <a:srcRect t="24947" b="23783"/>
          <a:stretch/>
        </p:blipFill>
        <p:spPr>
          <a:xfrm>
            <a:off x="2274484" y="3921322"/>
            <a:ext cx="976809" cy="375591"/>
          </a:xfrm>
          <a:prstGeom prst="rect">
            <a:avLst/>
          </a:prstGeom>
          <a:noFill/>
          <a:ln>
            <a:noFill/>
          </a:ln>
        </p:spPr>
      </p:pic>
      <p:cxnSp>
        <p:nvCxnSpPr>
          <p:cNvPr id="251" name="Shape 251"/>
          <p:cNvCxnSpPr/>
          <p:nvPr/>
        </p:nvCxnSpPr>
        <p:spPr>
          <a:xfrm>
            <a:off x="197350" y="2317250"/>
            <a:ext cx="3208800" cy="0"/>
          </a:xfrm>
          <a:prstGeom prst="straightConnector1">
            <a:avLst/>
          </a:prstGeom>
          <a:noFill/>
          <a:ln w="9525" cap="flat" cmpd="sng">
            <a:solidFill>
              <a:srgbClr val="005D9D"/>
            </a:solidFill>
            <a:prstDash val="solid"/>
            <a:round/>
            <a:headEnd type="none" w="lg" len="lg"/>
            <a:tailEnd type="none" w="lg" len="lg"/>
          </a:ln>
        </p:spPr>
      </p:cxnSp>
      <p:sp>
        <p:nvSpPr>
          <p:cNvPr id="252" name="Shape 252"/>
          <p:cNvSpPr txBox="1"/>
          <p:nvPr/>
        </p:nvSpPr>
        <p:spPr>
          <a:xfrm>
            <a:off x="3448625" y="2120775"/>
            <a:ext cx="1126800" cy="153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300" b="1">
                <a:solidFill>
                  <a:srgbClr val="595959"/>
                </a:solidFill>
                <a:latin typeface="Century Gothic"/>
                <a:ea typeface="Century Gothic"/>
                <a:cs typeface="Century Gothic"/>
                <a:sym typeface="Century Gothic"/>
              </a:rPr>
              <a:t>Incubating</a:t>
            </a:r>
            <a:endParaRPr sz="1300" b="1"/>
          </a:p>
        </p:txBody>
      </p:sp>
      <p:sp>
        <p:nvSpPr>
          <p:cNvPr id="253" name="Shape 253"/>
          <p:cNvSpPr txBox="1"/>
          <p:nvPr/>
        </p:nvSpPr>
        <p:spPr>
          <a:xfrm>
            <a:off x="7984700" y="2107700"/>
            <a:ext cx="2284200" cy="2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300" b="1">
                <a:solidFill>
                  <a:srgbClr val="595959"/>
                </a:solidFill>
                <a:latin typeface="Century Gothic"/>
                <a:ea typeface="Century Gothic"/>
                <a:cs typeface="Century Gothic"/>
                <a:sym typeface="Century Gothic"/>
              </a:rPr>
              <a:t>Inception</a:t>
            </a:r>
            <a:endParaRPr sz="1300" b="1"/>
          </a:p>
        </p:txBody>
      </p:sp>
      <p:sp>
        <p:nvSpPr>
          <p:cNvPr id="254" name="Shape 254"/>
          <p:cNvSpPr txBox="1"/>
          <p:nvPr/>
        </p:nvSpPr>
        <p:spPr>
          <a:xfrm>
            <a:off x="-81575" y="3261750"/>
            <a:ext cx="4307400" cy="1476300"/>
          </a:xfrm>
          <a:prstGeom prst="rect">
            <a:avLst/>
          </a:prstGeom>
          <a:noFill/>
          <a:ln>
            <a:noFill/>
          </a:ln>
        </p:spPr>
        <p:txBody>
          <a:bodyPr spcFirstLastPara="1" wrap="square" lIns="91425" tIns="91425" rIns="91425" bIns="91425" anchor="t" anchorCtr="0">
            <a:noAutofit/>
          </a:bodyPr>
          <a:lstStyle/>
          <a:p>
            <a:pPr marL="457200" lvl="0" indent="-177800" rtl="0">
              <a:spcBef>
                <a:spcPts val="700"/>
              </a:spcBef>
              <a:spcAft>
                <a:spcPts val="0"/>
              </a:spcAft>
              <a:buClr>
                <a:srgbClr val="446CA9"/>
              </a:buClr>
              <a:buSzPts val="1800"/>
              <a:buChar char="•"/>
            </a:pPr>
            <a:r>
              <a:rPr lang="en-US" sz="2000">
                <a:solidFill>
                  <a:srgbClr val="595959"/>
                </a:solidFill>
                <a:latin typeface="Century Gothic"/>
                <a:ea typeface="Century Gothic"/>
                <a:cs typeface="Century Gothic"/>
                <a:sym typeface="Century Gothic"/>
              </a:rPr>
              <a:t>Platinum members: </a:t>
            </a:r>
            <a:endParaRPr sz="2000">
              <a:solidFill>
                <a:srgbClr val="595959"/>
              </a:solidFill>
              <a:latin typeface="Century Gothic"/>
              <a:ea typeface="Century Gothic"/>
              <a:cs typeface="Century Gothic"/>
              <a:sym typeface="Century Gothic"/>
            </a:endParaRPr>
          </a:p>
          <a:p>
            <a:pPr marL="0" lvl="0" indent="0">
              <a:spcBef>
                <a:spcPts val="0"/>
              </a:spcBef>
              <a:spcAft>
                <a:spcPts val="0"/>
              </a:spcAft>
              <a:buNone/>
            </a:pPr>
            <a:endParaRPr/>
          </a:p>
        </p:txBody>
      </p:sp>
      <p:cxnSp>
        <p:nvCxnSpPr>
          <p:cNvPr id="255" name="Shape 255"/>
          <p:cNvCxnSpPr/>
          <p:nvPr/>
        </p:nvCxnSpPr>
        <p:spPr>
          <a:xfrm>
            <a:off x="7736175" y="2334988"/>
            <a:ext cx="0" cy="1161900"/>
          </a:xfrm>
          <a:prstGeom prst="straightConnector1">
            <a:avLst/>
          </a:prstGeom>
          <a:noFill/>
          <a:ln w="9525" cap="flat" cmpd="sng">
            <a:solidFill>
              <a:srgbClr val="005D9D"/>
            </a:solidFill>
            <a:prstDash val="solid"/>
            <a:round/>
            <a:headEnd type="none" w="lg" len="lg"/>
            <a:tailEnd type="none" w="lg" len="lg"/>
          </a:ln>
        </p:spPr>
      </p:cxnSp>
      <p:cxnSp>
        <p:nvCxnSpPr>
          <p:cNvPr id="256" name="Shape 256"/>
          <p:cNvCxnSpPr/>
          <p:nvPr/>
        </p:nvCxnSpPr>
        <p:spPr>
          <a:xfrm>
            <a:off x="4499225" y="2327663"/>
            <a:ext cx="3509100" cy="0"/>
          </a:xfrm>
          <a:prstGeom prst="straightConnector1">
            <a:avLst/>
          </a:prstGeom>
          <a:noFill/>
          <a:ln w="9525" cap="flat" cmpd="sng">
            <a:solidFill>
              <a:schemeClr val="dk2"/>
            </a:solidFill>
            <a:prstDash val="solid"/>
            <a:round/>
            <a:headEnd type="none" w="lg" len="lg"/>
            <a:tailEnd type="none" w="lg" len="lg"/>
          </a:ln>
        </p:spPr>
      </p:cxnSp>
      <p:cxnSp>
        <p:nvCxnSpPr>
          <p:cNvPr id="257" name="Shape 257"/>
          <p:cNvCxnSpPr>
            <a:stCxn id="253" idx="2"/>
            <a:endCxn id="253" idx="2"/>
          </p:cNvCxnSpPr>
          <p:nvPr/>
        </p:nvCxnSpPr>
        <p:spPr>
          <a:xfrm>
            <a:off x="9126800" y="2343800"/>
            <a:ext cx="0" cy="0"/>
          </a:xfrm>
          <a:prstGeom prst="straightConnector1">
            <a:avLst/>
          </a:prstGeom>
          <a:noFill/>
          <a:ln w="9525" cap="flat" cmpd="sng">
            <a:solidFill>
              <a:schemeClr val="dk2"/>
            </a:solidFill>
            <a:prstDash val="solid"/>
            <a:round/>
            <a:headEnd type="none" w="lg" len="lg"/>
            <a:tailEnd type="none" w="lg" len="lg"/>
          </a:ln>
        </p:spPr>
      </p:cxnSp>
      <p:cxnSp>
        <p:nvCxnSpPr>
          <p:cNvPr id="258" name="Shape 258"/>
          <p:cNvCxnSpPr>
            <a:stCxn id="253" idx="2"/>
            <a:endCxn id="253" idx="2"/>
          </p:cNvCxnSpPr>
          <p:nvPr/>
        </p:nvCxnSpPr>
        <p:spPr>
          <a:xfrm>
            <a:off x="9126800" y="2343800"/>
            <a:ext cx="0" cy="0"/>
          </a:xfrm>
          <a:prstGeom prst="straightConnector1">
            <a:avLst/>
          </a:prstGeom>
          <a:noFill/>
          <a:ln w="9525" cap="flat" cmpd="sng">
            <a:solidFill>
              <a:schemeClr val="dk2"/>
            </a:solidFill>
            <a:prstDash val="solid"/>
            <a:round/>
            <a:headEnd type="none" w="lg" len="lg"/>
            <a:tailEnd type="none" w="lg" len="lg"/>
          </a:ln>
        </p:spPr>
      </p:cxnSp>
      <p:cxnSp>
        <p:nvCxnSpPr>
          <p:cNvPr id="259" name="Shape 259"/>
          <p:cNvCxnSpPr/>
          <p:nvPr/>
        </p:nvCxnSpPr>
        <p:spPr>
          <a:xfrm rot="10800000">
            <a:off x="8899425" y="2324350"/>
            <a:ext cx="188400" cy="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2127391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及</a:t>
            </a:r>
            <a:r>
              <a:rPr lang="en-US" sz="2600" b="0" i="0" u="none" strike="noStrike" cap="none" dirty="0" smtClean="0">
                <a:solidFill>
                  <a:srgbClr val="FFFFFF"/>
                </a:solidFill>
                <a:latin typeface="Century Gothic"/>
                <a:ea typeface="Century Gothic"/>
                <a:cs typeface="Century Gothic"/>
                <a:sym typeface="Century Gothic"/>
              </a:rPr>
              <a:t> </a:t>
            </a:r>
            <a:r>
              <a:rPr lang="en-US" sz="2600" b="0" i="0" u="none" strike="noStrike" cap="none" dirty="0">
                <a:solidFill>
                  <a:srgbClr val="FFFFFF"/>
                </a:solidFill>
                <a:latin typeface="Century Gothic"/>
                <a:ea typeface="Century Gothic"/>
                <a:cs typeface="Century Gothic"/>
                <a:sym typeface="Century Gothic"/>
              </a:rPr>
              <a:t>LF </a:t>
            </a:r>
            <a:r>
              <a:rPr lang="zh-CN" altLang="en-US" sz="2600" b="0" i="0" u="none" strike="noStrike" cap="none" dirty="0" smtClean="0">
                <a:solidFill>
                  <a:srgbClr val="FFFFFF"/>
                </a:solidFill>
                <a:latin typeface="Century Gothic"/>
                <a:ea typeface="Century Gothic"/>
                <a:cs typeface="Century Gothic"/>
                <a:sym typeface="Century Gothic"/>
              </a:rPr>
              <a:t>共同会员会费</a:t>
            </a:r>
            <a:endParaRPr lang="en-US" sz="2600" b="0" i="0" u="none" strike="noStrike" cap="none" dirty="0">
              <a:solidFill>
                <a:srgbClr val="FFFFFF"/>
              </a:solidFill>
              <a:latin typeface="Century Gothic"/>
              <a:ea typeface="Century Gothic"/>
              <a:cs typeface="Century Gothic"/>
              <a:sym typeface="Century Gothic"/>
            </a:endParaRPr>
          </a:p>
        </p:txBody>
      </p:sp>
      <p:graphicFrame>
        <p:nvGraphicFramePr>
          <p:cNvPr id="381" name="Shape 381"/>
          <p:cNvGraphicFramePr/>
          <p:nvPr>
            <p:extLst>
              <p:ext uri="{D42A27DB-BD31-4B8C-83A1-F6EECF244321}">
                <p14:modId xmlns:p14="http://schemas.microsoft.com/office/powerpoint/2010/main" val="591332257"/>
              </p:ext>
            </p:extLst>
          </p:nvPr>
        </p:nvGraphicFramePr>
        <p:xfrm>
          <a:off x="164468" y="1022350"/>
          <a:ext cx="8755575" cy="3741700"/>
        </p:xfrm>
        <a:graphic>
          <a:graphicData uri="http://schemas.openxmlformats.org/drawingml/2006/table">
            <a:tbl>
              <a:tblPr>
                <a:noFill/>
                <a:tableStyleId>{FBBEA26F-46AD-4BBF-8F19-70CF8D8D2AEA}</a:tableStyleId>
              </a:tblPr>
              <a:tblGrid>
                <a:gridCol w="3360200"/>
                <a:gridCol w="5395375"/>
              </a:tblGrid>
              <a:tr h="3407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白金会员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a:solidFill>
                            <a:srgbClr val="676767"/>
                          </a:solidFill>
                          <a:latin typeface="Century Gothic"/>
                          <a:ea typeface="Century Gothic"/>
                          <a:cs typeface="Century Gothic"/>
                          <a:sym typeface="Century Gothic"/>
                        </a:rPr>
                        <a:t>$370,000</a:t>
                      </a: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r>
              <a:tr h="3407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黄金会员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a:solidFill>
                            <a:srgbClr val="676767"/>
                          </a:solidFill>
                          <a:latin typeface="Century Gothic"/>
                          <a:ea typeface="Century Gothic"/>
                          <a:cs typeface="Century Gothic"/>
                          <a:sym typeface="Century Gothic"/>
                        </a:rPr>
                        <a:t>$120,000</a:t>
                      </a: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r>
              <a:tr h="2536900">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白银会员或用户会员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$50,000: </a:t>
                      </a:r>
                      <a:r>
                        <a:rPr lang="en-US" sz="2000" u="none" strike="noStrike" cap="none" dirty="0" smtClean="0">
                          <a:solidFill>
                            <a:srgbClr val="676767"/>
                          </a:solidFill>
                          <a:latin typeface="Century Gothic"/>
                          <a:ea typeface="Century Gothic"/>
                          <a:cs typeface="Century Gothic"/>
                          <a:sym typeface="Century Gothic"/>
                        </a:rPr>
                        <a:t>5,000</a:t>
                      </a:r>
                      <a:r>
                        <a:rPr lang="zh-CN" altLang="en-US" sz="2000" u="none" strike="noStrike" cap="none" dirty="0" smtClean="0">
                          <a:solidFill>
                            <a:srgbClr val="676767"/>
                          </a:solidFill>
                          <a:latin typeface="Century Gothic"/>
                          <a:ea typeface="Century Gothic"/>
                          <a:cs typeface="Century Gothic"/>
                          <a:sym typeface="Century Gothic"/>
                        </a:rPr>
                        <a:t>（含）</a:t>
                      </a:r>
                      <a:r>
                        <a:rPr lang="en-US" sz="2000" u="none" strike="noStrike" cap="none" dirty="0" smtClean="0">
                          <a:solidFill>
                            <a:srgbClr val="676767"/>
                          </a:solidFill>
                          <a:latin typeface="Century Gothic"/>
                          <a:ea typeface="Century Gothic"/>
                          <a:cs typeface="Century Gothic"/>
                          <a:sym typeface="Century Gothic"/>
                        </a:rPr>
                        <a:t> </a:t>
                      </a:r>
                      <a:r>
                        <a:rPr lang="zh-CN" altLang="en-US" sz="2000" u="none" strike="noStrike" cap="none" dirty="0" smtClean="0">
                          <a:solidFill>
                            <a:srgbClr val="676767"/>
                          </a:solidFill>
                          <a:latin typeface="Century Gothic"/>
                          <a:ea typeface="Century Gothic"/>
                          <a:cs typeface="Century Gothic"/>
                          <a:sym typeface="Century Gothic"/>
                        </a:rPr>
                        <a:t>以上雇员</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smtClean="0">
                          <a:solidFill>
                            <a:srgbClr val="676767"/>
                          </a:solidFill>
                          <a:latin typeface="Century Gothic"/>
                          <a:ea typeface="Century Gothic"/>
                          <a:cs typeface="Century Gothic"/>
                          <a:sym typeface="Century Gothic"/>
                        </a:rPr>
                        <a:t>$</a:t>
                      </a:r>
                      <a:r>
                        <a:rPr lang="en-US" sz="2000" u="none" strike="noStrike" cap="none" dirty="0">
                          <a:solidFill>
                            <a:srgbClr val="676767"/>
                          </a:solidFill>
                          <a:latin typeface="Century Gothic"/>
                          <a:ea typeface="Century Gothic"/>
                          <a:cs typeface="Century Gothic"/>
                          <a:sym typeface="Century Gothic"/>
                        </a:rPr>
                        <a:t>45,000: 3,000 – 4,999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$35,000: 1,000 – 2,999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$25,000: 500 – 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$15,000: 100 – 499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$10,000: 50 – 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$7,000: </a:t>
                      </a:r>
                      <a:r>
                        <a:rPr lang="zh-CN" altLang="en-US" sz="2000" u="none" strike="noStrike" cap="none" dirty="0" smtClean="0">
                          <a:solidFill>
                            <a:srgbClr val="676767"/>
                          </a:solidFill>
                          <a:latin typeface="Century Gothic"/>
                          <a:ea typeface="Century Gothic"/>
                          <a:cs typeface="Century Gothic"/>
                          <a:sym typeface="Century Gothic"/>
                        </a:rPr>
                        <a:t>雇员</a:t>
                      </a:r>
                      <a:r>
                        <a:rPr lang="en-US" altLang="zh-CN" sz="2000" u="none" strike="noStrike" cap="none" dirty="0" smtClean="0">
                          <a:solidFill>
                            <a:srgbClr val="676767"/>
                          </a:solidFill>
                          <a:latin typeface="Century Gothic"/>
                          <a:ea typeface="Century Gothic"/>
                          <a:cs typeface="Century Gothic"/>
                          <a:sym typeface="Century Gothic"/>
                        </a:rPr>
                        <a:t>50</a:t>
                      </a:r>
                      <a:r>
                        <a:rPr lang="zh-CN" altLang="en-US" sz="2000" u="none" strike="noStrike" cap="none" dirty="0" smtClean="0">
                          <a:solidFill>
                            <a:srgbClr val="676767"/>
                          </a:solidFill>
                          <a:latin typeface="Century Gothic"/>
                          <a:ea typeface="Century Gothic"/>
                          <a:cs typeface="Century Gothic"/>
                          <a:sym typeface="Century Gothic"/>
                        </a:rPr>
                        <a:t>人以下</a:t>
                      </a:r>
                      <a:endParaRPr lang="en-US" sz="2000"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r>
              <a:tr h="3408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学术或非营利性</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$500 </a:t>
                      </a:r>
                      <a:r>
                        <a:rPr lang="zh-CN" altLang="en-US" sz="2000" u="none" strike="noStrike" cap="none" dirty="0" smtClean="0">
                          <a:solidFill>
                            <a:srgbClr val="676767"/>
                          </a:solidFill>
                          <a:latin typeface="Century Gothic"/>
                          <a:ea typeface="Century Gothic"/>
                          <a:cs typeface="Century Gothic"/>
                          <a:sym typeface="Century Gothic"/>
                        </a:rPr>
                        <a:t>非营利机构或</a:t>
                      </a:r>
                      <a:r>
                        <a:rPr lang="en-US" sz="2000" u="none" strike="noStrike" cap="none" dirty="0">
                          <a:solidFill>
                            <a:srgbClr val="676767"/>
                          </a:solidFill>
                          <a:latin typeface="Century Gothic"/>
                          <a:ea typeface="Century Gothic"/>
                          <a:cs typeface="Century Gothic"/>
                          <a:sym typeface="Century Gothic"/>
                        </a:rPr>
                        <a:t> $1,000 </a:t>
                      </a:r>
                      <a:r>
                        <a:rPr lang="zh-CN" altLang="en-US" sz="2000" u="none" strike="noStrike" cap="none" dirty="0" smtClean="0">
                          <a:solidFill>
                            <a:srgbClr val="676767"/>
                          </a:solidFill>
                          <a:latin typeface="Century Gothic"/>
                          <a:ea typeface="Century Gothic"/>
                          <a:cs typeface="Century Gothic"/>
                          <a:sym typeface="Century Gothic"/>
                        </a:rPr>
                        <a:t>学术单位</a:t>
                      </a:r>
                      <a:endParaRPr lang="en-US" sz="2000"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r>
            </a:tbl>
          </a:graphicData>
        </a:graphic>
      </p:graphicFrame>
      <p:sp>
        <p:nvSpPr>
          <p:cNvPr id="382" name="Shape 38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终端用户支持者项目</a:t>
            </a:r>
            <a:endParaRPr lang="en-US" sz="2600" b="0" i="0" u="none" strike="noStrike" cap="none" dirty="0">
              <a:solidFill>
                <a:srgbClr val="FFFFFF"/>
              </a:solidFill>
              <a:latin typeface="Century Gothic"/>
              <a:ea typeface="Century Gothic"/>
              <a:cs typeface="Century Gothic"/>
              <a:sym typeface="Century Gothic"/>
            </a:endParaRPr>
          </a:p>
        </p:txBody>
      </p:sp>
      <p:sp>
        <p:nvSpPr>
          <p:cNvPr id="388" name="Shape 388"/>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457200" marR="0" lvl="0" indent="-238759" algn="l" rtl="0">
              <a:lnSpc>
                <a:spcPct val="80000"/>
              </a:lnSpc>
              <a:spcBef>
                <a:spcPts val="0"/>
              </a:spcBef>
              <a:spcAft>
                <a:spcPts val="0"/>
              </a:spcAft>
              <a:buClr>
                <a:srgbClr val="446CA9"/>
              </a:buClr>
              <a:buSzPct val="65217"/>
              <a:buFont typeface="Arial"/>
              <a:buChar char="•"/>
            </a:pPr>
            <a:r>
              <a:rPr lang="en-US" sz="2300" dirty="0"/>
              <a:t>CNCF </a:t>
            </a:r>
            <a:r>
              <a:rPr lang="zh-CN" altLang="en-US" sz="2300" dirty="0" smtClean="0"/>
              <a:t>增加了终端用户支持项目，来吸引更多原生云终端用户的加入</a:t>
            </a:r>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smtClean="0"/>
              <a:t>仅限于不为终端用户提供原生云技术服务的公司</a:t>
            </a:r>
            <a:endParaRPr lang="en-US" sz="2300" dirty="0"/>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smtClean="0"/>
              <a:t>支持者不享有会员资格</a:t>
            </a:r>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smtClean="0"/>
              <a:t>支持者参与邮件列表和每月的电话会议。</a:t>
            </a:r>
            <a:endParaRPr lang="en-US" sz="2300" dirty="0"/>
          </a:p>
          <a:p>
            <a:pPr marL="1003300" marR="0" lvl="1" indent="-231884" algn="l" rtl="0">
              <a:lnSpc>
                <a:spcPct val="80000"/>
              </a:lnSpc>
              <a:spcBef>
                <a:spcPts val="0"/>
              </a:spcBef>
              <a:spcAft>
                <a:spcPts val="0"/>
              </a:spcAft>
              <a:buClr>
                <a:srgbClr val="446CA9"/>
              </a:buClr>
              <a:buSzPct val="78947"/>
              <a:buFont typeface="Arial"/>
              <a:buChar char="–"/>
            </a:pPr>
            <a:r>
              <a:rPr lang="en-US" sz="1900" dirty="0"/>
              <a:t>$4,500 </a:t>
            </a:r>
            <a:r>
              <a:rPr lang="zh-CN" altLang="en-US" sz="1900" dirty="0" smtClean="0"/>
              <a:t>每年</a:t>
            </a:r>
            <a:r>
              <a:rPr lang="en-US" sz="1900" dirty="0" smtClean="0"/>
              <a:t> (</a:t>
            </a:r>
            <a:r>
              <a:rPr lang="zh-CN" altLang="en-US" sz="1900" dirty="0" smtClean="0"/>
              <a:t>包括</a:t>
            </a:r>
            <a:r>
              <a:rPr lang="en-US" altLang="zh-CN" sz="1900" dirty="0" smtClean="0"/>
              <a:t>5</a:t>
            </a:r>
            <a:r>
              <a:rPr lang="zh-CN" altLang="en-US" sz="1900" dirty="0" smtClean="0"/>
              <a:t>张</a:t>
            </a:r>
            <a:r>
              <a:rPr lang="en-US" sz="1900" dirty="0" err="1" smtClean="0"/>
              <a:t>CloudNativeCon</a:t>
            </a:r>
            <a:r>
              <a:rPr lang="en-US" sz="1900" dirty="0" smtClean="0"/>
              <a:t> </a:t>
            </a:r>
            <a:r>
              <a:rPr lang="zh-CN" altLang="en-US" sz="1900" dirty="0" smtClean="0"/>
              <a:t>门票</a:t>
            </a:r>
            <a:r>
              <a:rPr lang="en-US" sz="1900" dirty="0" smtClean="0"/>
              <a:t>)</a:t>
            </a:r>
            <a:endParaRPr lang="en-US" sz="1900" dirty="0"/>
          </a:p>
          <a:p>
            <a:pPr marL="1003300" marR="0" lvl="1" indent="-231884" algn="l" rtl="0">
              <a:lnSpc>
                <a:spcPct val="80000"/>
              </a:lnSpc>
              <a:spcBef>
                <a:spcPts val="0"/>
              </a:spcBef>
              <a:spcAft>
                <a:spcPts val="0"/>
              </a:spcAft>
              <a:buClr>
                <a:srgbClr val="446CA9"/>
              </a:buClr>
              <a:buSzPct val="78947"/>
              <a:buFont typeface="Arial"/>
              <a:buChar char="–"/>
            </a:pPr>
            <a:r>
              <a:rPr lang="en-US" sz="1900" dirty="0"/>
              <a:t>$1,800 </a:t>
            </a:r>
            <a:r>
              <a:rPr lang="zh-CN" altLang="en-US" sz="1900" dirty="0" smtClean="0"/>
              <a:t>每年和两张公司门票，限于</a:t>
            </a:r>
            <a:r>
              <a:rPr lang="en-US" altLang="zh-CN" sz="1900" dirty="0" smtClean="0"/>
              <a:t>300</a:t>
            </a:r>
            <a:r>
              <a:rPr lang="zh-CN" altLang="en-US" sz="1900" dirty="0" smtClean="0"/>
              <a:t>人以下规模公司</a:t>
            </a:r>
            <a:endParaRPr lang="en-US" sz="1900" dirty="0"/>
          </a:p>
        </p:txBody>
      </p:sp>
      <p:sp>
        <p:nvSpPr>
          <p:cNvPr id="389" name="Shape 38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smtClean="0">
                <a:solidFill>
                  <a:srgbClr val="446CA9"/>
                </a:solidFill>
                <a:latin typeface="Century Gothic"/>
                <a:ea typeface="Century Gothic"/>
                <a:cs typeface="Century Gothic"/>
                <a:sym typeface="Century Gothic"/>
              </a:rPr>
              <a:t>最新情况</a:t>
            </a:r>
            <a:endParaRPr lang="en-US" sz="2775" b="0" i="0" u="none" strike="noStrike" cap="none" dirty="0">
              <a:solidFill>
                <a:srgbClr val="446CA9"/>
              </a:solidFill>
              <a:latin typeface="Century Gothic"/>
              <a:ea typeface="Century Gothic"/>
              <a:cs typeface="Century Gothic"/>
              <a:sym typeface="Century Gothic"/>
            </a:endParaRPr>
          </a:p>
        </p:txBody>
      </p:sp>
      <p:sp>
        <p:nvSpPr>
          <p:cNvPr id="395" name="Shape 39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Shape 595"/>
          <p:cNvSpPr txBox="1">
            <a:spLocks noGrp="1"/>
          </p:cNvSpPr>
          <p:nvPr>
            <p:ph type="title"/>
          </p:nvPr>
        </p:nvSpPr>
        <p:spPr>
          <a:xfrm>
            <a:off x="164468" y="96346"/>
            <a:ext cx="8755500" cy="674400"/>
          </a:xfrm>
          <a:prstGeom prst="rect">
            <a:avLst/>
          </a:prstGeom>
        </p:spPr>
        <p:txBody>
          <a:bodyPr wrap="square" lIns="91425" tIns="91425" rIns="91425" bIns="91425" anchor="ctr" anchorCtr="0">
            <a:noAutofit/>
          </a:bodyPr>
          <a:lstStyle/>
          <a:p>
            <a:pPr lvl="0" rtl="0">
              <a:spcBef>
                <a:spcPts val="0"/>
              </a:spcBef>
              <a:buNone/>
            </a:pPr>
            <a:r>
              <a:rPr lang="en-US" dirty="0" smtClean="0"/>
              <a:t>Kubernetes </a:t>
            </a:r>
            <a:r>
              <a:rPr lang="zh-CN" altLang="en-US" dirty="0" smtClean="0"/>
              <a:t>一致性认证</a:t>
            </a:r>
            <a:endParaRPr lang="en-US" dirty="0"/>
          </a:p>
        </p:txBody>
      </p:sp>
      <p:sp>
        <p:nvSpPr>
          <p:cNvPr id="596" name="Shape 596"/>
          <p:cNvSpPr txBox="1">
            <a:spLocks noGrp="1"/>
          </p:cNvSpPr>
          <p:nvPr>
            <p:ph type="body" idx="1"/>
          </p:nvPr>
        </p:nvSpPr>
        <p:spPr>
          <a:xfrm>
            <a:off x="237575" y="974225"/>
            <a:ext cx="7236900" cy="3717900"/>
          </a:xfrm>
          <a:prstGeom prst="rect">
            <a:avLst/>
          </a:prstGeom>
        </p:spPr>
        <p:txBody>
          <a:bodyPr wrap="square" lIns="91425" tIns="91425" rIns="91425" bIns="91425" anchor="t" anchorCtr="0">
            <a:noAutofit/>
          </a:bodyPr>
          <a:lstStyle/>
          <a:p>
            <a:pPr marL="457200" lvl="0" indent="-374650" rtl="0">
              <a:spcBef>
                <a:spcPts val="0"/>
              </a:spcBef>
              <a:spcAft>
                <a:spcPts val="0"/>
              </a:spcAft>
              <a:buSzPct val="85185"/>
            </a:pPr>
            <a:r>
              <a:rPr lang="en-US" sz="2700" dirty="0"/>
              <a:t>CNCF </a:t>
            </a:r>
            <a:r>
              <a:rPr lang="zh-CN" altLang="en-US" sz="2700" dirty="0" smtClean="0"/>
              <a:t>已经上线了关于</a:t>
            </a:r>
            <a:r>
              <a:rPr lang="en-US" altLang="zh-CN" sz="2700" dirty="0" smtClean="0"/>
              <a:t>Kubernetes</a:t>
            </a:r>
            <a:r>
              <a:rPr lang="zh-CN" altLang="en-US" sz="2700" dirty="0" smtClean="0"/>
              <a:t>的一个软件一致性认证</a:t>
            </a:r>
            <a:endParaRPr lang="en-US" sz="2700" dirty="0" smtClean="0"/>
          </a:p>
          <a:p>
            <a:pPr marL="914400" lvl="1" indent="-374650" rtl="0">
              <a:spcBef>
                <a:spcPts val="0"/>
              </a:spcBef>
              <a:spcAft>
                <a:spcPts val="0"/>
              </a:spcAft>
              <a:buSzPct val="100000"/>
            </a:pPr>
            <a:r>
              <a:rPr lang="zh-CN" altLang="en-US" sz="2300" dirty="0" smtClean="0"/>
              <a:t>可以进行一致性测试并上传测试结果</a:t>
            </a:r>
            <a:endParaRPr lang="en-US" sz="2300" dirty="0" smtClean="0"/>
          </a:p>
          <a:p>
            <a:pPr marL="914400" lvl="1" indent="-374650" rtl="0">
              <a:spcBef>
                <a:spcPts val="0"/>
              </a:spcBef>
              <a:spcAft>
                <a:spcPts val="0"/>
              </a:spcAft>
              <a:buSzPct val="100000"/>
            </a:pPr>
            <a:r>
              <a:rPr lang="zh-CN" altLang="en-US" sz="2300" dirty="0" smtClean="0"/>
              <a:t>完成一致性认证后可以使用新的商标，而且可以在更多地方使用</a:t>
            </a:r>
            <a:r>
              <a:rPr lang="en-US" altLang="zh-CN" sz="2300" dirty="0" smtClean="0"/>
              <a:t>Kubernetes</a:t>
            </a:r>
            <a:r>
              <a:rPr lang="zh-CN" altLang="en-US" sz="2300" dirty="0" smtClean="0"/>
              <a:t>商标</a:t>
            </a:r>
            <a:endParaRPr lang="en-US" sz="2300" dirty="0"/>
          </a:p>
          <a:p>
            <a:pPr marL="914400" lvl="1" indent="-374650" rtl="0">
              <a:spcBef>
                <a:spcPts val="0"/>
              </a:spcBef>
              <a:spcAft>
                <a:spcPts val="0"/>
              </a:spcAft>
              <a:buSzPct val="100000"/>
            </a:pPr>
            <a:r>
              <a:rPr lang="zh-CN" altLang="en-US" sz="2300" dirty="0" smtClean="0"/>
              <a:t>现在可以提交申请</a:t>
            </a:r>
            <a:r>
              <a:rPr lang="en-US" sz="2300" dirty="0" smtClean="0"/>
              <a:t>K8s 1.8</a:t>
            </a:r>
            <a:r>
              <a:rPr lang="zh-CN" altLang="en-US" sz="2300" dirty="0" smtClean="0"/>
              <a:t>和</a:t>
            </a:r>
            <a:r>
              <a:rPr lang="en-US" altLang="zh-CN" sz="2300" dirty="0" smtClean="0"/>
              <a:t>1.9</a:t>
            </a:r>
            <a:r>
              <a:rPr lang="zh-CN" altLang="en-US" sz="2300" dirty="0" smtClean="0"/>
              <a:t>版本</a:t>
            </a:r>
            <a:endParaRPr lang="en-US" altLang="zh-CN" sz="2300" dirty="0" smtClean="0"/>
          </a:p>
          <a:p>
            <a:pPr marL="914400" lvl="1" indent="-374650" rtl="0">
              <a:spcBef>
                <a:spcPts val="0"/>
              </a:spcBef>
              <a:spcAft>
                <a:spcPts val="0"/>
              </a:spcAft>
              <a:buSzPct val="100000"/>
            </a:pPr>
            <a:r>
              <a:rPr lang="en-US" altLang="zh-CN" sz="2300" u="sng" dirty="0" smtClean="0">
                <a:solidFill>
                  <a:schemeClr val="hlink"/>
                </a:solidFill>
                <a:hlinkClick r:id="rId3"/>
              </a:rPr>
              <a:t>https</a:t>
            </a:r>
            <a:r>
              <a:rPr lang="en-US" altLang="zh-CN" sz="2300" u="sng" dirty="0">
                <a:solidFill>
                  <a:schemeClr val="hlink"/>
                </a:solidFill>
                <a:hlinkClick r:id="rId3"/>
              </a:rPr>
              <a:t>://www.cncf.io/certification/software-conformance/</a:t>
            </a:r>
            <a:r>
              <a:rPr lang="en-US" altLang="zh-CN" sz="2300" dirty="0"/>
              <a:t> </a:t>
            </a:r>
          </a:p>
        </p:txBody>
      </p:sp>
      <p:sp>
        <p:nvSpPr>
          <p:cNvPr id="597" name="Shape 597"/>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23</a:t>
            </a:fld>
            <a:endParaRPr lang="en-US"/>
          </a:p>
        </p:txBody>
      </p:sp>
      <p:pic>
        <p:nvPicPr>
          <p:cNvPr id="598" name="Shape 59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extLst>
      <p:ext uri="{BB962C8B-B14F-4D97-AF65-F5344CB8AC3E}">
        <p14:creationId xmlns:p14="http://schemas.microsoft.com/office/powerpoint/2010/main" val="276387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Shape 71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49 </a:t>
            </a:r>
            <a:r>
              <a:rPr lang="zh-CN" altLang="en-US" dirty="0" smtClean="0"/>
              <a:t>家已经认证的</a:t>
            </a:r>
            <a:r>
              <a:rPr lang="en-US" altLang="zh-CN" dirty="0" smtClean="0"/>
              <a:t>Kubernetes</a:t>
            </a:r>
            <a:r>
              <a:rPr lang="zh-CN" altLang="en-US" dirty="0" smtClean="0"/>
              <a:t>伙伴单位</a:t>
            </a:r>
            <a:endParaRPr dirty="0"/>
          </a:p>
        </p:txBody>
      </p:sp>
      <p:sp>
        <p:nvSpPr>
          <p:cNvPr id="712" name="Shape 71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24</a:t>
            </a:fld>
            <a:endParaRPr/>
          </a:p>
        </p:txBody>
      </p:sp>
      <p:pic>
        <p:nvPicPr>
          <p:cNvPr id="713" name="Shape 713"/>
          <p:cNvPicPr preferRelativeResize="0"/>
          <p:nvPr/>
        </p:nvPicPr>
        <p:blipFill rotWithShape="1">
          <a:blip r:embed="rId3">
            <a:alphaModFix/>
          </a:blip>
          <a:srcRect t="9551" b="12856"/>
          <a:stretch/>
        </p:blipFill>
        <p:spPr>
          <a:xfrm>
            <a:off x="1941649" y="1215905"/>
            <a:ext cx="1059175" cy="477376"/>
          </a:xfrm>
          <a:prstGeom prst="rect">
            <a:avLst/>
          </a:prstGeom>
          <a:noFill/>
          <a:ln>
            <a:noFill/>
          </a:ln>
        </p:spPr>
      </p:pic>
      <p:pic>
        <p:nvPicPr>
          <p:cNvPr id="714" name="Shape 714"/>
          <p:cNvPicPr preferRelativeResize="0"/>
          <p:nvPr/>
        </p:nvPicPr>
        <p:blipFill>
          <a:blip r:embed="rId4">
            <a:alphaModFix/>
          </a:blip>
          <a:stretch>
            <a:fillRect/>
          </a:stretch>
        </p:blipFill>
        <p:spPr>
          <a:xfrm>
            <a:off x="3030098" y="1317333"/>
            <a:ext cx="1122250" cy="274521"/>
          </a:xfrm>
          <a:prstGeom prst="rect">
            <a:avLst/>
          </a:prstGeom>
          <a:noFill/>
          <a:ln>
            <a:noFill/>
          </a:ln>
        </p:spPr>
      </p:pic>
      <p:pic>
        <p:nvPicPr>
          <p:cNvPr id="715" name="Shape 715"/>
          <p:cNvPicPr preferRelativeResize="0"/>
          <p:nvPr/>
        </p:nvPicPr>
        <p:blipFill rotWithShape="1">
          <a:blip r:embed="rId5">
            <a:alphaModFix/>
          </a:blip>
          <a:srcRect l="15327" r="20754"/>
          <a:stretch/>
        </p:blipFill>
        <p:spPr>
          <a:xfrm>
            <a:off x="6111091" y="1111675"/>
            <a:ext cx="672381" cy="685837"/>
          </a:xfrm>
          <a:prstGeom prst="rect">
            <a:avLst/>
          </a:prstGeom>
          <a:noFill/>
          <a:ln>
            <a:noFill/>
          </a:ln>
        </p:spPr>
      </p:pic>
      <p:pic>
        <p:nvPicPr>
          <p:cNvPr id="716" name="Shape 716"/>
          <p:cNvPicPr preferRelativeResize="0"/>
          <p:nvPr/>
        </p:nvPicPr>
        <p:blipFill rotWithShape="1">
          <a:blip r:embed="rId6">
            <a:alphaModFix/>
          </a:blip>
          <a:srcRect l="15605" r="16542"/>
          <a:stretch/>
        </p:blipFill>
        <p:spPr>
          <a:xfrm>
            <a:off x="6812746" y="1166373"/>
            <a:ext cx="672381" cy="576440"/>
          </a:xfrm>
          <a:prstGeom prst="rect">
            <a:avLst/>
          </a:prstGeom>
          <a:noFill/>
          <a:ln>
            <a:noFill/>
          </a:ln>
        </p:spPr>
      </p:pic>
      <p:pic>
        <p:nvPicPr>
          <p:cNvPr id="717" name="Shape 717"/>
          <p:cNvPicPr preferRelativeResize="0"/>
          <p:nvPr/>
        </p:nvPicPr>
        <p:blipFill>
          <a:blip r:embed="rId7">
            <a:alphaModFix/>
          </a:blip>
          <a:stretch>
            <a:fillRect/>
          </a:stretch>
        </p:blipFill>
        <p:spPr>
          <a:xfrm>
            <a:off x="7514401" y="1239150"/>
            <a:ext cx="741800" cy="430886"/>
          </a:xfrm>
          <a:prstGeom prst="rect">
            <a:avLst/>
          </a:prstGeom>
          <a:noFill/>
          <a:ln>
            <a:noFill/>
          </a:ln>
        </p:spPr>
      </p:pic>
      <p:pic>
        <p:nvPicPr>
          <p:cNvPr id="718" name="Shape 718"/>
          <p:cNvPicPr preferRelativeResize="0"/>
          <p:nvPr/>
        </p:nvPicPr>
        <p:blipFill>
          <a:blip r:embed="rId8">
            <a:alphaModFix/>
          </a:blip>
          <a:stretch>
            <a:fillRect/>
          </a:stretch>
        </p:blipFill>
        <p:spPr>
          <a:xfrm>
            <a:off x="8285476" y="1196462"/>
            <a:ext cx="792750" cy="516263"/>
          </a:xfrm>
          <a:prstGeom prst="rect">
            <a:avLst/>
          </a:prstGeom>
          <a:noFill/>
          <a:ln>
            <a:noFill/>
          </a:ln>
        </p:spPr>
      </p:pic>
      <p:pic>
        <p:nvPicPr>
          <p:cNvPr id="719" name="Shape 719"/>
          <p:cNvPicPr preferRelativeResize="0"/>
          <p:nvPr/>
        </p:nvPicPr>
        <p:blipFill>
          <a:blip r:embed="rId9">
            <a:alphaModFix/>
          </a:blip>
          <a:stretch>
            <a:fillRect/>
          </a:stretch>
        </p:blipFill>
        <p:spPr>
          <a:xfrm>
            <a:off x="-46050" y="1906458"/>
            <a:ext cx="883604" cy="513283"/>
          </a:xfrm>
          <a:prstGeom prst="rect">
            <a:avLst/>
          </a:prstGeom>
          <a:noFill/>
          <a:ln>
            <a:noFill/>
          </a:ln>
        </p:spPr>
      </p:pic>
      <p:pic>
        <p:nvPicPr>
          <p:cNvPr id="720" name="Shape 720"/>
          <p:cNvPicPr preferRelativeResize="0"/>
          <p:nvPr/>
        </p:nvPicPr>
        <p:blipFill rotWithShape="1">
          <a:blip r:embed="rId10">
            <a:alphaModFix/>
          </a:blip>
          <a:srcRect t="21719" b="23083"/>
          <a:stretch/>
        </p:blipFill>
        <p:spPr>
          <a:xfrm>
            <a:off x="850148" y="1938689"/>
            <a:ext cx="1247060" cy="448822"/>
          </a:xfrm>
          <a:prstGeom prst="rect">
            <a:avLst/>
          </a:prstGeom>
          <a:noFill/>
          <a:ln>
            <a:noFill/>
          </a:ln>
        </p:spPr>
      </p:pic>
      <p:pic>
        <p:nvPicPr>
          <p:cNvPr id="721" name="Shape 721"/>
          <p:cNvPicPr preferRelativeResize="0"/>
          <p:nvPr/>
        </p:nvPicPr>
        <p:blipFill rotWithShape="1">
          <a:blip r:embed="rId11">
            <a:alphaModFix/>
          </a:blip>
          <a:srcRect l="7780" r="9355"/>
          <a:stretch/>
        </p:blipFill>
        <p:spPr>
          <a:xfrm>
            <a:off x="3261239" y="1885200"/>
            <a:ext cx="792825" cy="555800"/>
          </a:xfrm>
          <a:prstGeom prst="rect">
            <a:avLst/>
          </a:prstGeom>
          <a:noFill/>
          <a:ln>
            <a:noFill/>
          </a:ln>
        </p:spPr>
      </p:pic>
      <p:pic>
        <p:nvPicPr>
          <p:cNvPr id="722" name="Shape 722"/>
          <p:cNvPicPr preferRelativeResize="0"/>
          <p:nvPr/>
        </p:nvPicPr>
        <p:blipFill rotWithShape="1">
          <a:blip r:embed="rId12">
            <a:alphaModFix/>
          </a:blip>
          <a:srcRect t="15514" b="16291"/>
          <a:stretch/>
        </p:blipFill>
        <p:spPr>
          <a:xfrm>
            <a:off x="1772092" y="2745417"/>
            <a:ext cx="835741" cy="331512"/>
          </a:xfrm>
          <a:prstGeom prst="rect">
            <a:avLst/>
          </a:prstGeom>
          <a:noFill/>
          <a:ln>
            <a:noFill/>
          </a:ln>
        </p:spPr>
      </p:pic>
      <p:pic>
        <p:nvPicPr>
          <p:cNvPr id="723" name="Shape 723"/>
          <p:cNvPicPr preferRelativeResize="0"/>
          <p:nvPr/>
        </p:nvPicPr>
        <p:blipFill>
          <a:blip r:embed="rId13">
            <a:alphaModFix/>
          </a:blip>
          <a:stretch>
            <a:fillRect/>
          </a:stretch>
        </p:blipFill>
        <p:spPr>
          <a:xfrm>
            <a:off x="2751027" y="2680897"/>
            <a:ext cx="792802" cy="460552"/>
          </a:xfrm>
          <a:prstGeom prst="rect">
            <a:avLst/>
          </a:prstGeom>
          <a:noFill/>
          <a:ln>
            <a:noFill/>
          </a:ln>
        </p:spPr>
      </p:pic>
      <p:pic>
        <p:nvPicPr>
          <p:cNvPr id="724" name="Shape 724"/>
          <p:cNvPicPr preferRelativeResize="0"/>
          <p:nvPr/>
        </p:nvPicPr>
        <p:blipFill>
          <a:blip r:embed="rId14">
            <a:alphaModFix/>
          </a:blip>
          <a:stretch>
            <a:fillRect/>
          </a:stretch>
        </p:blipFill>
        <p:spPr>
          <a:xfrm>
            <a:off x="3687024" y="2745420"/>
            <a:ext cx="570665" cy="331506"/>
          </a:xfrm>
          <a:prstGeom prst="rect">
            <a:avLst/>
          </a:prstGeom>
          <a:noFill/>
          <a:ln>
            <a:noFill/>
          </a:ln>
        </p:spPr>
      </p:pic>
      <p:pic>
        <p:nvPicPr>
          <p:cNvPr id="725" name="Shape 725"/>
          <p:cNvPicPr preferRelativeResize="0"/>
          <p:nvPr/>
        </p:nvPicPr>
        <p:blipFill rotWithShape="1">
          <a:blip r:embed="rId15">
            <a:alphaModFix/>
          </a:blip>
          <a:srcRect t="22229" b="13187"/>
          <a:stretch/>
        </p:blipFill>
        <p:spPr>
          <a:xfrm>
            <a:off x="8250696" y="2745417"/>
            <a:ext cx="883655" cy="331512"/>
          </a:xfrm>
          <a:prstGeom prst="rect">
            <a:avLst/>
          </a:prstGeom>
          <a:noFill/>
          <a:ln>
            <a:noFill/>
          </a:ln>
        </p:spPr>
      </p:pic>
      <p:pic>
        <p:nvPicPr>
          <p:cNvPr id="726" name="Shape 726"/>
          <p:cNvPicPr preferRelativeResize="0"/>
          <p:nvPr/>
        </p:nvPicPr>
        <p:blipFill>
          <a:blip r:embed="rId16">
            <a:alphaModFix/>
          </a:blip>
          <a:stretch>
            <a:fillRect/>
          </a:stretch>
        </p:blipFill>
        <p:spPr>
          <a:xfrm>
            <a:off x="72125" y="3443439"/>
            <a:ext cx="672375" cy="390572"/>
          </a:xfrm>
          <a:prstGeom prst="rect">
            <a:avLst/>
          </a:prstGeom>
          <a:noFill/>
          <a:ln>
            <a:noFill/>
          </a:ln>
        </p:spPr>
      </p:pic>
      <p:pic>
        <p:nvPicPr>
          <p:cNvPr id="727" name="Shape 727"/>
          <p:cNvPicPr preferRelativeResize="0"/>
          <p:nvPr/>
        </p:nvPicPr>
        <p:blipFill>
          <a:blip r:embed="rId17">
            <a:alphaModFix/>
          </a:blip>
          <a:stretch>
            <a:fillRect/>
          </a:stretch>
        </p:blipFill>
        <p:spPr>
          <a:xfrm>
            <a:off x="829046" y="3450925"/>
            <a:ext cx="646600" cy="375600"/>
          </a:xfrm>
          <a:prstGeom prst="rect">
            <a:avLst/>
          </a:prstGeom>
          <a:noFill/>
          <a:ln>
            <a:noFill/>
          </a:ln>
        </p:spPr>
      </p:pic>
      <p:pic>
        <p:nvPicPr>
          <p:cNvPr id="728" name="Shape 728"/>
          <p:cNvPicPr preferRelativeResize="0"/>
          <p:nvPr/>
        </p:nvPicPr>
        <p:blipFill rotWithShape="1">
          <a:blip r:embed="rId18">
            <a:alphaModFix/>
          </a:blip>
          <a:srcRect t="28927" b="34354"/>
          <a:stretch/>
        </p:blipFill>
        <p:spPr>
          <a:xfrm>
            <a:off x="3980959" y="3537692"/>
            <a:ext cx="946064" cy="202066"/>
          </a:xfrm>
          <a:prstGeom prst="rect">
            <a:avLst/>
          </a:prstGeom>
          <a:noFill/>
          <a:ln>
            <a:noFill/>
          </a:ln>
        </p:spPr>
      </p:pic>
      <p:pic>
        <p:nvPicPr>
          <p:cNvPr id="729" name="Shape 729"/>
          <p:cNvPicPr preferRelativeResize="0"/>
          <p:nvPr/>
        </p:nvPicPr>
        <p:blipFill>
          <a:blip r:embed="rId19">
            <a:alphaModFix/>
          </a:blip>
          <a:stretch>
            <a:fillRect/>
          </a:stretch>
        </p:blipFill>
        <p:spPr>
          <a:xfrm>
            <a:off x="5011568" y="3422984"/>
            <a:ext cx="741800" cy="431482"/>
          </a:xfrm>
          <a:prstGeom prst="rect">
            <a:avLst/>
          </a:prstGeom>
          <a:noFill/>
          <a:ln>
            <a:noFill/>
          </a:ln>
        </p:spPr>
      </p:pic>
      <p:pic>
        <p:nvPicPr>
          <p:cNvPr id="730" name="Shape 730"/>
          <p:cNvPicPr preferRelativeResize="0"/>
          <p:nvPr/>
        </p:nvPicPr>
        <p:blipFill>
          <a:blip r:embed="rId20">
            <a:alphaModFix/>
          </a:blip>
          <a:stretch>
            <a:fillRect/>
          </a:stretch>
        </p:blipFill>
        <p:spPr>
          <a:xfrm>
            <a:off x="7319467" y="3423263"/>
            <a:ext cx="741800" cy="430923"/>
          </a:xfrm>
          <a:prstGeom prst="rect">
            <a:avLst/>
          </a:prstGeom>
          <a:noFill/>
          <a:ln>
            <a:noFill/>
          </a:ln>
        </p:spPr>
      </p:pic>
      <p:pic>
        <p:nvPicPr>
          <p:cNvPr id="731" name="Shape 731"/>
          <p:cNvPicPr preferRelativeResize="0"/>
          <p:nvPr/>
        </p:nvPicPr>
        <p:blipFill rotWithShape="1">
          <a:blip r:embed="rId21">
            <a:alphaModFix/>
          </a:blip>
          <a:srcRect t="20988" b="25126"/>
          <a:stretch/>
        </p:blipFill>
        <p:spPr>
          <a:xfrm>
            <a:off x="8145812" y="3484027"/>
            <a:ext cx="988550" cy="309396"/>
          </a:xfrm>
          <a:prstGeom prst="rect">
            <a:avLst/>
          </a:prstGeom>
          <a:noFill/>
          <a:ln>
            <a:noFill/>
          </a:ln>
        </p:spPr>
      </p:pic>
      <p:pic>
        <p:nvPicPr>
          <p:cNvPr id="732" name="Shape 732"/>
          <p:cNvPicPr preferRelativeResize="0"/>
          <p:nvPr/>
        </p:nvPicPr>
        <p:blipFill>
          <a:blip r:embed="rId22">
            <a:alphaModFix/>
          </a:blip>
          <a:stretch>
            <a:fillRect/>
          </a:stretch>
        </p:blipFill>
        <p:spPr>
          <a:xfrm>
            <a:off x="-8023" y="4053183"/>
            <a:ext cx="741800" cy="431531"/>
          </a:xfrm>
          <a:prstGeom prst="rect">
            <a:avLst/>
          </a:prstGeom>
          <a:noFill/>
          <a:ln>
            <a:noFill/>
          </a:ln>
        </p:spPr>
      </p:pic>
      <p:pic>
        <p:nvPicPr>
          <p:cNvPr id="733" name="Shape 733"/>
          <p:cNvPicPr preferRelativeResize="0"/>
          <p:nvPr/>
        </p:nvPicPr>
        <p:blipFill>
          <a:blip r:embed="rId23">
            <a:alphaModFix/>
          </a:blip>
          <a:stretch>
            <a:fillRect/>
          </a:stretch>
        </p:blipFill>
        <p:spPr>
          <a:xfrm>
            <a:off x="902760" y="4073673"/>
            <a:ext cx="672375" cy="390551"/>
          </a:xfrm>
          <a:prstGeom prst="rect">
            <a:avLst/>
          </a:prstGeom>
          <a:noFill/>
          <a:ln>
            <a:noFill/>
          </a:ln>
        </p:spPr>
      </p:pic>
      <p:pic>
        <p:nvPicPr>
          <p:cNvPr id="734" name="Shape 734"/>
          <p:cNvPicPr preferRelativeResize="0"/>
          <p:nvPr/>
        </p:nvPicPr>
        <p:blipFill>
          <a:blip r:embed="rId24">
            <a:alphaModFix/>
          </a:blip>
          <a:stretch>
            <a:fillRect/>
          </a:stretch>
        </p:blipFill>
        <p:spPr>
          <a:xfrm>
            <a:off x="1744118" y="4053497"/>
            <a:ext cx="741800" cy="430904"/>
          </a:xfrm>
          <a:prstGeom prst="rect">
            <a:avLst/>
          </a:prstGeom>
          <a:noFill/>
          <a:ln>
            <a:noFill/>
          </a:ln>
        </p:spPr>
      </p:pic>
      <p:pic>
        <p:nvPicPr>
          <p:cNvPr id="735" name="Shape 735"/>
          <p:cNvPicPr preferRelativeResize="0"/>
          <p:nvPr/>
        </p:nvPicPr>
        <p:blipFill>
          <a:blip r:embed="rId25">
            <a:alphaModFix/>
          </a:blip>
          <a:stretch>
            <a:fillRect/>
          </a:stretch>
        </p:blipFill>
        <p:spPr>
          <a:xfrm>
            <a:off x="2654902" y="4073391"/>
            <a:ext cx="672375" cy="391116"/>
          </a:xfrm>
          <a:prstGeom prst="rect">
            <a:avLst/>
          </a:prstGeom>
          <a:noFill/>
          <a:ln>
            <a:noFill/>
          </a:ln>
        </p:spPr>
      </p:pic>
      <p:pic>
        <p:nvPicPr>
          <p:cNvPr id="736" name="Shape 736"/>
          <p:cNvPicPr preferRelativeResize="0"/>
          <p:nvPr/>
        </p:nvPicPr>
        <p:blipFill>
          <a:blip r:embed="rId26">
            <a:alphaModFix/>
          </a:blip>
          <a:stretch>
            <a:fillRect/>
          </a:stretch>
        </p:blipFill>
        <p:spPr>
          <a:xfrm>
            <a:off x="3496260" y="4073391"/>
            <a:ext cx="672375" cy="391116"/>
          </a:xfrm>
          <a:prstGeom prst="rect">
            <a:avLst/>
          </a:prstGeom>
          <a:noFill/>
          <a:ln>
            <a:noFill/>
          </a:ln>
        </p:spPr>
      </p:pic>
      <p:pic>
        <p:nvPicPr>
          <p:cNvPr id="737" name="Shape 737"/>
          <p:cNvPicPr preferRelativeResize="0"/>
          <p:nvPr/>
        </p:nvPicPr>
        <p:blipFill rotWithShape="1">
          <a:blip r:embed="rId27">
            <a:alphaModFix/>
          </a:blip>
          <a:srcRect t="27023" b="18702"/>
          <a:stretch/>
        </p:blipFill>
        <p:spPr>
          <a:xfrm>
            <a:off x="5452649" y="4119828"/>
            <a:ext cx="946050" cy="298240"/>
          </a:xfrm>
          <a:prstGeom prst="rect">
            <a:avLst/>
          </a:prstGeom>
          <a:noFill/>
          <a:ln>
            <a:noFill/>
          </a:ln>
        </p:spPr>
      </p:pic>
      <p:pic>
        <p:nvPicPr>
          <p:cNvPr id="738" name="Shape 738"/>
          <p:cNvPicPr preferRelativeResize="0"/>
          <p:nvPr/>
        </p:nvPicPr>
        <p:blipFill rotWithShape="1">
          <a:blip r:embed="rId28">
            <a:alphaModFix/>
          </a:blip>
          <a:srcRect l="11659" r="9934"/>
          <a:stretch/>
        </p:blipFill>
        <p:spPr>
          <a:xfrm>
            <a:off x="6567683" y="4019550"/>
            <a:ext cx="672375" cy="498797"/>
          </a:xfrm>
          <a:prstGeom prst="rect">
            <a:avLst/>
          </a:prstGeom>
          <a:noFill/>
          <a:ln>
            <a:noFill/>
          </a:ln>
        </p:spPr>
      </p:pic>
      <p:pic>
        <p:nvPicPr>
          <p:cNvPr id="739" name="Shape 739"/>
          <p:cNvPicPr preferRelativeResize="0"/>
          <p:nvPr/>
        </p:nvPicPr>
        <p:blipFill>
          <a:blip r:embed="rId29">
            <a:alphaModFix/>
          </a:blip>
          <a:stretch>
            <a:fillRect/>
          </a:stretch>
        </p:blipFill>
        <p:spPr>
          <a:xfrm>
            <a:off x="7409041" y="4038677"/>
            <a:ext cx="792750" cy="460542"/>
          </a:xfrm>
          <a:prstGeom prst="rect">
            <a:avLst/>
          </a:prstGeom>
          <a:noFill/>
          <a:ln>
            <a:noFill/>
          </a:ln>
        </p:spPr>
      </p:pic>
      <p:pic>
        <p:nvPicPr>
          <p:cNvPr id="740" name="Shape 740"/>
          <p:cNvPicPr preferRelativeResize="0"/>
          <p:nvPr/>
        </p:nvPicPr>
        <p:blipFill rotWithShape="1">
          <a:blip r:embed="rId30">
            <a:alphaModFix/>
          </a:blip>
          <a:srcRect l="3931" r="5283"/>
          <a:stretch/>
        </p:blipFill>
        <p:spPr>
          <a:xfrm>
            <a:off x="6850852" y="1975310"/>
            <a:ext cx="1247061" cy="375581"/>
          </a:xfrm>
          <a:prstGeom prst="rect">
            <a:avLst/>
          </a:prstGeom>
          <a:noFill/>
          <a:ln>
            <a:noFill/>
          </a:ln>
        </p:spPr>
      </p:pic>
      <p:pic>
        <p:nvPicPr>
          <p:cNvPr id="741" name="Shape 741"/>
          <p:cNvPicPr preferRelativeResize="0"/>
          <p:nvPr/>
        </p:nvPicPr>
        <p:blipFill>
          <a:blip r:embed="rId31">
            <a:alphaModFix/>
          </a:blip>
          <a:stretch>
            <a:fillRect/>
          </a:stretch>
        </p:blipFill>
        <p:spPr>
          <a:xfrm>
            <a:off x="4337618" y="4094284"/>
            <a:ext cx="946048" cy="349329"/>
          </a:xfrm>
          <a:prstGeom prst="rect">
            <a:avLst/>
          </a:prstGeom>
          <a:noFill/>
          <a:ln>
            <a:noFill/>
          </a:ln>
        </p:spPr>
      </p:pic>
      <p:pic>
        <p:nvPicPr>
          <p:cNvPr id="742" name="Shape 742"/>
          <p:cNvPicPr preferRelativeResize="0"/>
          <p:nvPr/>
        </p:nvPicPr>
        <p:blipFill>
          <a:blip r:embed="rId32">
            <a:alphaModFix/>
          </a:blip>
          <a:stretch>
            <a:fillRect/>
          </a:stretch>
        </p:blipFill>
        <p:spPr>
          <a:xfrm>
            <a:off x="1560191" y="3537698"/>
            <a:ext cx="988551" cy="202054"/>
          </a:xfrm>
          <a:prstGeom prst="rect">
            <a:avLst/>
          </a:prstGeom>
          <a:noFill/>
          <a:ln>
            <a:noFill/>
          </a:ln>
        </p:spPr>
      </p:pic>
      <p:pic>
        <p:nvPicPr>
          <p:cNvPr id="743" name="Shape 743"/>
          <p:cNvPicPr preferRelativeResize="0"/>
          <p:nvPr/>
        </p:nvPicPr>
        <p:blipFill rotWithShape="1">
          <a:blip r:embed="rId33">
            <a:alphaModFix/>
          </a:blip>
          <a:srcRect t="11658" b="19561"/>
          <a:stretch/>
        </p:blipFill>
        <p:spPr>
          <a:xfrm>
            <a:off x="4400884" y="2622959"/>
            <a:ext cx="883655" cy="576429"/>
          </a:xfrm>
          <a:prstGeom prst="rect">
            <a:avLst/>
          </a:prstGeom>
          <a:noFill/>
          <a:ln>
            <a:noFill/>
          </a:ln>
        </p:spPr>
      </p:pic>
      <p:pic>
        <p:nvPicPr>
          <p:cNvPr id="744" name="Shape 744"/>
          <p:cNvPicPr preferRelativeResize="0"/>
          <p:nvPr/>
        </p:nvPicPr>
        <p:blipFill rotWithShape="1">
          <a:blip r:embed="rId34">
            <a:alphaModFix/>
          </a:blip>
          <a:srcRect l="25670" r="26104"/>
          <a:stretch/>
        </p:blipFill>
        <p:spPr>
          <a:xfrm>
            <a:off x="1110365" y="2598458"/>
            <a:ext cx="518531" cy="625430"/>
          </a:xfrm>
          <a:prstGeom prst="rect">
            <a:avLst/>
          </a:prstGeom>
          <a:noFill/>
          <a:ln>
            <a:noFill/>
          </a:ln>
        </p:spPr>
      </p:pic>
      <p:pic>
        <p:nvPicPr>
          <p:cNvPr id="745" name="Shape 745"/>
          <p:cNvPicPr preferRelativeResize="0"/>
          <p:nvPr/>
        </p:nvPicPr>
        <p:blipFill rotWithShape="1">
          <a:blip r:embed="rId35">
            <a:alphaModFix/>
          </a:blip>
          <a:srcRect l="10075" r="5615"/>
          <a:stretch/>
        </p:blipFill>
        <p:spPr>
          <a:xfrm>
            <a:off x="5955888" y="1858690"/>
            <a:ext cx="882370" cy="608819"/>
          </a:xfrm>
          <a:prstGeom prst="rect">
            <a:avLst/>
          </a:prstGeom>
          <a:noFill/>
          <a:ln>
            <a:noFill/>
          </a:ln>
        </p:spPr>
      </p:pic>
      <p:pic>
        <p:nvPicPr>
          <p:cNvPr id="746" name="Shape 746"/>
          <p:cNvPicPr preferRelativeResize="0"/>
          <p:nvPr/>
        </p:nvPicPr>
        <p:blipFill>
          <a:blip r:embed="rId36">
            <a:alphaModFix/>
          </a:blip>
          <a:stretch>
            <a:fillRect/>
          </a:stretch>
        </p:blipFill>
        <p:spPr>
          <a:xfrm>
            <a:off x="7120260" y="2760068"/>
            <a:ext cx="987241" cy="302210"/>
          </a:xfrm>
          <a:prstGeom prst="rect">
            <a:avLst/>
          </a:prstGeom>
          <a:noFill/>
          <a:ln>
            <a:noFill/>
          </a:ln>
        </p:spPr>
      </p:pic>
      <p:pic>
        <p:nvPicPr>
          <p:cNvPr id="747" name="Shape 747"/>
          <p:cNvPicPr preferRelativeResize="0"/>
          <p:nvPr/>
        </p:nvPicPr>
        <p:blipFill rotWithShape="1">
          <a:blip r:embed="rId37">
            <a:alphaModFix/>
          </a:blip>
          <a:srcRect t="20279" b="19399"/>
          <a:stretch/>
        </p:blipFill>
        <p:spPr>
          <a:xfrm>
            <a:off x="4066658" y="1855476"/>
            <a:ext cx="1122242" cy="615247"/>
          </a:xfrm>
          <a:prstGeom prst="rect">
            <a:avLst/>
          </a:prstGeom>
          <a:noFill/>
          <a:ln>
            <a:noFill/>
          </a:ln>
        </p:spPr>
      </p:pic>
      <p:pic>
        <p:nvPicPr>
          <p:cNvPr id="748" name="Shape 748"/>
          <p:cNvPicPr preferRelativeResize="0"/>
          <p:nvPr/>
        </p:nvPicPr>
        <p:blipFill rotWithShape="1">
          <a:blip r:embed="rId38">
            <a:alphaModFix/>
          </a:blip>
          <a:srcRect l="9355" r="13709"/>
          <a:stretch/>
        </p:blipFill>
        <p:spPr>
          <a:xfrm>
            <a:off x="6664259" y="3301644"/>
            <a:ext cx="570662" cy="674161"/>
          </a:xfrm>
          <a:prstGeom prst="rect">
            <a:avLst/>
          </a:prstGeom>
          <a:noFill/>
          <a:ln>
            <a:noFill/>
          </a:ln>
        </p:spPr>
      </p:pic>
      <p:pic>
        <p:nvPicPr>
          <p:cNvPr id="749" name="Shape 749"/>
          <p:cNvPicPr preferRelativeResize="0"/>
          <p:nvPr/>
        </p:nvPicPr>
        <p:blipFill rotWithShape="1">
          <a:blip r:embed="rId39">
            <a:alphaModFix/>
          </a:blip>
          <a:srcRect l="15190" r="18907"/>
          <a:stretch/>
        </p:blipFill>
        <p:spPr>
          <a:xfrm>
            <a:off x="6454584" y="2668112"/>
            <a:ext cx="522481" cy="486122"/>
          </a:xfrm>
          <a:prstGeom prst="rect">
            <a:avLst/>
          </a:prstGeom>
          <a:noFill/>
          <a:ln>
            <a:noFill/>
          </a:ln>
        </p:spPr>
      </p:pic>
      <p:pic>
        <p:nvPicPr>
          <p:cNvPr id="750" name="Shape 750"/>
          <p:cNvPicPr preferRelativeResize="0"/>
          <p:nvPr/>
        </p:nvPicPr>
        <p:blipFill rotWithShape="1">
          <a:blip r:embed="rId40">
            <a:alphaModFix/>
          </a:blip>
          <a:srcRect l="11659" t="10800" r="9934" b="9436"/>
          <a:stretch/>
        </p:blipFill>
        <p:spPr>
          <a:xfrm>
            <a:off x="5201494" y="1820175"/>
            <a:ext cx="741800" cy="685850"/>
          </a:xfrm>
          <a:prstGeom prst="rect">
            <a:avLst/>
          </a:prstGeom>
          <a:noFill/>
          <a:ln>
            <a:noFill/>
          </a:ln>
        </p:spPr>
      </p:pic>
      <p:pic>
        <p:nvPicPr>
          <p:cNvPr id="751" name="Shape 751"/>
          <p:cNvPicPr preferRelativeResize="0"/>
          <p:nvPr/>
        </p:nvPicPr>
        <p:blipFill rotWithShape="1">
          <a:blip r:embed="rId41">
            <a:alphaModFix/>
          </a:blip>
          <a:srcRect t="18343" b="20472"/>
          <a:stretch/>
        </p:blipFill>
        <p:spPr>
          <a:xfrm>
            <a:off x="5427734" y="2745417"/>
            <a:ext cx="883655" cy="331512"/>
          </a:xfrm>
          <a:prstGeom prst="rect">
            <a:avLst/>
          </a:prstGeom>
          <a:noFill/>
          <a:ln>
            <a:noFill/>
          </a:ln>
        </p:spPr>
      </p:pic>
      <p:pic>
        <p:nvPicPr>
          <p:cNvPr id="752" name="Shape 752" descr="Screen Shot 2017-11-03 at 9.33.18 AM.png"/>
          <p:cNvPicPr preferRelativeResize="0"/>
          <p:nvPr/>
        </p:nvPicPr>
        <p:blipFill>
          <a:blip r:embed="rId42">
            <a:alphaModFix/>
          </a:blip>
          <a:stretch>
            <a:fillRect/>
          </a:stretch>
        </p:blipFill>
        <p:spPr>
          <a:xfrm>
            <a:off x="5199447" y="1187808"/>
            <a:ext cx="882370" cy="533571"/>
          </a:xfrm>
          <a:prstGeom prst="rect">
            <a:avLst/>
          </a:prstGeom>
          <a:noFill/>
          <a:ln>
            <a:noFill/>
          </a:ln>
        </p:spPr>
      </p:pic>
      <p:pic>
        <p:nvPicPr>
          <p:cNvPr id="753" name="Shape 753"/>
          <p:cNvPicPr preferRelativeResize="0"/>
          <p:nvPr/>
        </p:nvPicPr>
        <p:blipFill rotWithShape="1">
          <a:blip r:embed="rId43">
            <a:alphaModFix/>
          </a:blip>
          <a:srcRect t="24553" b="28960"/>
          <a:stretch/>
        </p:blipFill>
        <p:spPr>
          <a:xfrm>
            <a:off x="2109802" y="2001385"/>
            <a:ext cx="1138844" cy="323430"/>
          </a:xfrm>
          <a:prstGeom prst="rect">
            <a:avLst/>
          </a:prstGeom>
          <a:noFill/>
          <a:ln>
            <a:noFill/>
          </a:ln>
        </p:spPr>
      </p:pic>
      <p:pic>
        <p:nvPicPr>
          <p:cNvPr id="754" name="Shape 754"/>
          <p:cNvPicPr preferRelativeResize="0"/>
          <p:nvPr/>
        </p:nvPicPr>
        <p:blipFill>
          <a:blip r:embed="rId44">
            <a:alphaModFix/>
          </a:blip>
          <a:stretch>
            <a:fillRect/>
          </a:stretch>
        </p:blipFill>
        <p:spPr>
          <a:xfrm>
            <a:off x="8110507" y="1998110"/>
            <a:ext cx="1059175" cy="329979"/>
          </a:xfrm>
          <a:prstGeom prst="rect">
            <a:avLst/>
          </a:prstGeom>
          <a:noFill/>
          <a:ln>
            <a:noFill/>
          </a:ln>
        </p:spPr>
      </p:pic>
      <p:pic>
        <p:nvPicPr>
          <p:cNvPr id="755" name="Shape 755"/>
          <p:cNvPicPr preferRelativeResize="0"/>
          <p:nvPr/>
        </p:nvPicPr>
        <p:blipFill rotWithShape="1">
          <a:blip r:embed="rId45">
            <a:alphaModFix/>
          </a:blip>
          <a:srcRect t="24947" b="23783"/>
          <a:stretch/>
        </p:blipFill>
        <p:spPr>
          <a:xfrm>
            <a:off x="4181622" y="1264537"/>
            <a:ext cx="988550" cy="380112"/>
          </a:xfrm>
          <a:prstGeom prst="rect">
            <a:avLst/>
          </a:prstGeom>
          <a:noFill/>
          <a:ln>
            <a:noFill/>
          </a:ln>
        </p:spPr>
      </p:pic>
      <p:pic>
        <p:nvPicPr>
          <p:cNvPr id="756" name="Shape 756"/>
          <p:cNvPicPr preferRelativeResize="0"/>
          <p:nvPr/>
        </p:nvPicPr>
        <p:blipFill>
          <a:blip r:embed="rId46">
            <a:alphaModFix/>
          </a:blip>
          <a:stretch>
            <a:fillRect/>
          </a:stretch>
        </p:blipFill>
        <p:spPr>
          <a:xfrm>
            <a:off x="84821" y="2640954"/>
            <a:ext cx="882350" cy="540439"/>
          </a:xfrm>
          <a:prstGeom prst="rect">
            <a:avLst/>
          </a:prstGeom>
          <a:noFill/>
          <a:ln>
            <a:noFill/>
          </a:ln>
        </p:spPr>
      </p:pic>
      <p:pic>
        <p:nvPicPr>
          <p:cNvPr id="757" name="Shape 757"/>
          <p:cNvPicPr preferRelativeResize="0"/>
          <p:nvPr/>
        </p:nvPicPr>
        <p:blipFill>
          <a:blip r:embed="rId47">
            <a:alphaModFix/>
          </a:blip>
          <a:stretch>
            <a:fillRect/>
          </a:stretch>
        </p:blipFill>
        <p:spPr>
          <a:xfrm>
            <a:off x="103025" y="1296639"/>
            <a:ext cx="987250" cy="315910"/>
          </a:xfrm>
          <a:prstGeom prst="rect">
            <a:avLst/>
          </a:prstGeom>
          <a:noFill/>
          <a:ln>
            <a:noFill/>
          </a:ln>
        </p:spPr>
      </p:pic>
      <p:pic>
        <p:nvPicPr>
          <p:cNvPr id="758" name="Shape 758"/>
          <p:cNvPicPr preferRelativeResize="0"/>
          <p:nvPr/>
        </p:nvPicPr>
        <p:blipFill>
          <a:blip r:embed="rId48">
            <a:alphaModFix/>
          </a:blip>
          <a:stretch>
            <a:fillRect/>
          </a:stretch>
        </p:blipFill>
        <p:spPr>
          <a:xfrm>
            <a:off x="2633288" y="3537700"/>
            <a:ext cx="1263126" cy="202050"/>
          </a:xfrm>
          <a:prstGeom prst="rect">
            <a:avLst/>
          </a:prstGeom>
          <a:noFill/>
          <a:ln>
            <a:noFill/>
          </a:ln>
        </p:spPr>
      </p:pic>
      <p:pic>
        <p:nvPicPr>
          <p:cNvPr id="759" name="Shape 759"/>
          <p:cNvPicPr preferRelativeResize="0"/>
          <p:nvPr/>
        </p:nvPicPr>
        <p:blipFill>
          <a:blip r:embed="rId49">
            <a:alphaModFix/>
          </a:blip>
          <a:stretch>
            <a:fillRect/>
          </a:stretch>
        </p:blipFill>
        <p:spPr>
          <a:xfrm>
            <a:off x="5837914" y="3411237"/>
            <a:ext cx="741800" cy="454975"/>
          </a:xfrm>
          <a:prstGeom prst="rect">
            <a:avLst/>
          </a:prstGeom>
          <a:noFill/>
          <a:ln>
            <a:noFill/>
          </a:ln>
        </p:spPr>
      </p:pic>
      <p:pic>
        <p:nvPicPr>
          <p:cNvPr id="760" name="Shape 760"/>
          <p:cNvPicPr preferRelativeResize="0"/>
          <p:nvPr/>
        </p:nvPicPr>
        <p:blipFill>
          <a:blip r:embed="rId50">
            <a:alphaModFix/>
          </a:blip>
          <a:stretch>
            <a:fillRect/>
          </a:stretch>
        </p:blipFill>
        <p:spPr>
          <a:xfrm>
            <a:off x="1119549" y="1259037"/>
            <a:ext cx="792825" cy="391114"/>
          </a:xfrm>
          <a:prstGeom prst="rect">
            <a:avLst/>
          </a:prstGeom>
          <a:noFill/>
          <a:ln>
            <a:noFill/>
          </a:ln>
        </p:spPr>
      </p:pic>
      <p:pic>
        <p:nvPicPr>
          <p:cNvPr id="761" name="Shape 761"/>
          <p:cNvPicPr preferRelativeResize="0"/>
          <p:nvPr/>
        </p:nvPicPr>
        <p:blipFill>
          <a:blip r:embed="rId51">
            <a:alphaModFix/>
          </a:blip>
          <a:stretch>
            <a:fillRect/>
          </a:stretch>
        </p:blipFill>
        <p:spPr>
          <a:xfrm>
            <a:off x="8370774" y="4098965"/>
            <a:ext cx="741800" cy="339967"/>
          </a:xfrm>
          <a:prstGeom prst="rect">
            <a:avLst/>
          </a:prstGeom>
          <a:noFill/>
          <a:ln>
            <a:noFill/>
          </a:ln>
        </p:spPr>
      </p:pic>
    </p:spTree>
    <p:extLst>
      <p:ext uri="{BB962C8B-B14F-4D97-AF65-F5344CB8AC3E}">
        <p14:creationId xmlns:p14="http://schemas.microsoft.com/office/powerpoint/2010/main" val="567390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altLang="zh-CN" sz="2600" b="0" i="0" u="none" strike="noStrike" cap="none" dirty="0" smtClean="0">
                <a:solidFill>
                  <a:srgbClr val="FFFFFF"/>
                </a:solidFill>
                <a:latin typeface="Century Gothic"/>
                <a:ea typeface="Century Gothic"/>
                <a:cs typeface="Century Gothic"/>
                <a:sym typeface="Century Gothic"/>
              </a:rPr>
              <a:t>CNCF</a:t>
            </a:r>
            <a:r>
              <a:rPr lang="zh-CN" altLang="en-US" sz="2600" b="0" i="0" u="none" strike="noStrike" cap="none" dirty="0" smtClean="0">
                <a:solidFill>
                  <a:srgbClr val="FFFFFF"/>
                </a:solidFill>
                <a:latin typeface="Century Gothic"/>
                <a:ea typeface="Century Gothic"/>
                <a:cs typeface="Century Gothic"/>
                <a:sym typeface="Century Gothic"/>
              </a:rPr>
              <a:t>慕课与在线培训</a:t>
            </a:r>
            <a:endParaRPr lang="en-US" sz="2600" b="0" i="0" u="none" strike="noStrike" cap="none" dirty="0">
              <a:solidFill>
                <a:srgbClr val="FFFFFF"/>
              </a:solidFill>
              <a:latin typeface="Century Gothic"/>
              <a:ea typeface="Century Gothic"/>
              <a:cs typeface="Century Gothic"/>
              <a:sym typeface="Century Gothic"/>
            </a:endParaRPr>
          </a:p>
        </p:txBody>
      </p:sp>
      <p:sp>
        <p:nvSpPr>
          <p:cNvPr id="401" name="Shape 401"/>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457200" lvl="0" indent="-228600">
              <a:spcBef>
                <a:spcPts val="0"/>
              </a:spcBef>
            </a:pPr>
            <a:r>
              <a:rPr lang="zh-CN" altLang="en-US" sz="2400" dirty="0" smtClean="0"/>
              <a:t>免费的</a:t>
            </a:r>
            <a:r>
              <a:rPr lang="en-US" altLang="zh-CN" sz="2400" u="sng" dirty="0" smtClean="0">
                <a:solidFill>
                  <a:schemeClr val="hlink"/>
                </a:solidFill>
                <a:hlinkClick r:id="rId3"/>
              </a:rPr>
              <a:t>Kubernetes</a:t>
            </a:r>
            <a:r>
              <a:rPr lang="zh-CN" altLang="en-US" sz="2400" u="sng" dirty="0" smtClean="0">
                <a:solidFill>
                  <a:schemeClr val="hlink"/>
                </a:solidFill>
              </a:rPr>
              <a:t>入门课程</a:t>
            </a:r>
            <a:r>
              <a:rPr lang="en-US" altLang="zh-CN" sz="2400" dirty="0" smtClean="0"/>
              <a:t> </a:t>
            </a:r>
            <a:r>
              <a:rPr lang="zh-CN" altLang="en-US" sz="2400" dirty="0" smtClean="0"/>
              <a:t>使用</a:t>
            </a:r>
            <a:r>
              <a:rPr lang="en-US" altLang="zh-CN" sz="2400" dirty="0" err="1" smtClean="0"/>
              <a:t>edX</a:t>
            </a:r>
            <a:r>
              <a:rPr lang="zh-CN" altLang="en-US" sz="2400" dirty="0" smtClean="0"/>
              <a:t>教学平台，自主掌握学习进度</a:t>
            </a:r>
          </a:p>
          <a:p>
            <a:pPr marL="457200" lvl="0" indent="-228600">
              <a:spcBef>
                <a:spcPts val="0"/>
              </a:spcBef>
            </a:pPr>
            <a:r>
              <a:rPr lang="en-US" altLang="zh-CN" sz="2400" u="sng" dirty="0" smtClean="0">
                <a:solidFill>
                  <a:schemeClr val="hlink"/>
                </a:solidFill>
                <a:hlinkClick r:id="rId4"/>
              </a:rPr>
              <a:t>Kubernetes </a:t>
            </a:r>
            <a:r>
              <a:rPr lang="zh-CN" altLang="en-US" sz="2400" u="sng" dirty="0" smtClean="0">
                <a:solidFill>
                  <a:schemeClr val="hlink"/>
                </a:solidFill>
                <a:hlinkClick r:id="rId4"/>
              </a:rPr>
              <a:t>基础课程</a:t>
            </a:r>
            <a:endParaRPr lang="en-US" altLang="zh-CN" sz="2400" dirty="0"/>
          </a:p>
          <a:p>
            <a:pPr marL="914400" lvl="1" indent="-228600">
              <a:spcBef>
                <a:spcPts val="0"/>
              </a:spcBef>
            </a:pPr>
            <a:r>
              <a:rPr lang="zh-CN" altLang="en-US" dirty="0" smtClean="0"/>
              <a:t>课程内容是针对注册</a:t>
            </a:r>
            <a:r>
              <a:rPr lang="en-US" altLang="zh-CN" dirty="0" err="1" smtClean="0"/>
              <a:t>Kubernetes</a:t>
            </a:r>
            <a:r>
              <a:rPr lang="zh-CN" altLang="en-US" dirty="0" smtClean="0"/>
              <a:t>管理员</a:t>
            </a:r>
            <a:r>
              <a:rPr lang="en-US" altLang="zh-CN" dirty="0" smtClean="0"/>
              <a:t> </a:t>
            </a:r>
            <a:r>
              <a:rPr lang="en-US" altLang="zh-CN" dirty="0"/>
              <a:t>(CKA) </a:t>
            </a:r>
            <a:r>
              <a:rPr lang="zh-CN" altLang="en-US" dirty="0" smtClean="0"/>
              <a:t>考试</a:t>
            </a:r>
            <a:endParaRPr lang="en-US" altLang="zh-CN" dirty="0" smtClean="0"/>
          </a:p>
          <a:p>
            <a:pPr marL="914400" lvl="1" indent="-228600">
              <a:spcBef>
                <a:spcPts val="0"/>
              </a:spcBef>
            </a:pPr>
            <a:r>
              <a:rPr lang="en-US" altLang="zh-CN" dirty="0" smtClean="0"/>
              <a:t>$299, </a:t>
            </a:r>
            <a:r>
              <a:rPr lang="zh-CN" altLang="en-US" dirty="0" smtClean="0"/>
              <a:t>中级</a:t>
            </a:r>
            <a:endParaRPr lang="en-US" altLang="zh-CN" dirty="0" smtClean="0"/>
          </a:p>
          <a:p>
            <a:pPr marL="457200" lvl="0" indent="-228600">
              <a:spcBef>
                <a:spcPts val="0"/>
              </a:spcBef>
            </a:pPr>
            <a:r>
              <a:rPr lang="zh-CN" altLang="en-US" dirty="0" smtClean="0"/>
              <a:t>提供</a:t>
            </a:r>
            <a:r>
              <a:rPr lang="zh-CN" altLang="en-US" u="sng" dirty="0" smtClean="0">
                <a:solidFill>
                  <a:schemeClr val="hlink"/>
                </a:solidFill>
              </a:rPr>
              <a:t>培训</a:t>
            </a:r>
            <a:r>
              <a:rPr lang="zh-CN" altLang="en-US" dirty="0" smtClean="0"/>
              <a:t>的公司可以获得开源</a:t>
            </a:r>
            <a:r>
              <a:rPr lang="en-US" altLang="zh-CN" dirty="0" smtClean="0"/>
              <a:t>Open </a:t>
            </a:r>
            <a:r>
              <a:rPr lang="en-US" altLang="zh-CN" dirty="0"/>
              <a:t>source </a:t>
            </a:r>
            <a:r>
              <a:rPr lang="zh-CN" altLang="en-US" u="sng" dirty="0" smtClean="0">
                <a:solidFill>
                  <a:schemeClr val="hlink"/>
                </a:solidFill>
              </a:rPr>
              <a:t>课程表</a:t>
            </a:r>
            <a:r>
              <a:rPr lang="en-US" altLang="zh-CN" dirty="0" smtClean="0"/>
              <a:t> </a:t>
            </a:r>
            <a:endParaRPr lang="en-US" altLang="zh-CN" u="sng" dirty="0">
              <a:solidFill>
                <a:schemeClr val="hlink"/>
              </a:solidFill>
              <a:hlinkClick r:id="rId5"/>
            </a:endParaRPr>
          </a:p>
          <a:p>
            <a:pPr marL="914400" lvl="1" indent="-228600">
              <a:spcBef>
                <a:spcPts val="0"/>
              </a:spcBef>
            </a:pPr>
            <a:r>
              <a:rPr lang="zh-CN" altLang="en-US" dirty="0" smtClean="0"/>
              <a:t>除了享受很大的一个折扣外，还可以获得</a:t>
            </a:r>
            <a:r>
              <a:rPr lang="en-US" altLang="zh-CN" dirty="0" smtClean="0"/>
              <a:t>CKA </a:t>
            </a:r>
            <a:r>
              <a:rPr lang="zh-CN" altLang="en-US" dirty="0" smtClean="0"/>
              <a:t>考试券</a:t>
            </a:r>
            <a:endParaRPr lang="zh-CN" altLang="en-US" sz="2400" b="0" i="0" u="none" strike="noStrike" cap="none" dirty="0" smtClean="0">
              <a:solidFill>
                <a:srgbClr val="595959"/>
              </a:solidFill>
              <a:latin typeface="Century Gothic"/>
              <a:ea typeface="Century Gothic"/>
              <a:cs typeface="Century Gothic"/>
              <a:sym typeface="Century Gothic"/>
            </a:endParaRPr>
          </a:p>
        </p:txBody>
      </p:sp>
      <p:sp>
        <p:nvSpPr>
          <p:cNvPr id="402" name="Shape 40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title"/>
          </p:nvPr>
        </p:nvSpPr>
        <p:spPr>
          <a:xfrm>
            <a:off x="164468" y="96346"/>
            <a:ext cx="8755500" cy="674400"/>
          </a:xfrm>
          <a:prstGeom prst="rect">
            <a:avLst/>
          </a:prstGeom>
        </p:spPr>
        <p:txBody>
          <a:bodyPr lIns="91425" tIns="91425" rIns="91425" bIns="91425" anchor="ctr" anchorCtr="0">
            <a:noAutofit/>
          </a:bodyPr>
          <a:lstStyle/>
          <a:p>
            <a:pPr lvl="0" rtl="0">
              <a:spcBef>
                <a:spcPts val="0"/>
              </a:spcBef>
              <a:buNone/>
            </a:pPr>
            <a:r>
              <a:rPr lang="en-US" sz="3100" dirty="0" err="1" smtClean="0"/>
              <a:t>Kubernetes</a:t>
            </a:r>
            <a:r>
              <a:rPr lang="en-US" sz="3100" dirty="0" smtClean="0"/>
              <a:t> </a:t>
            </a:r>
            <a:r>
              <a:rPr lang="zh-CN" altLang="en-US" sz="3100" dirty="0" smtClean="0"/>
              <a:t>认证管理员</a:t>
            </a:r>
            <a:r>
              <a:rPr lang="en-US" sz="3100" dirty="0" smtClean="0"/>
              <a:t> </a:t>
            </a:r>
            <a:r>
              <a:rPr lang="en-US" sz="3100" dirty="0"/>
              <a:t>(CKA)</a:t>
            </a:r>
          </a:p>
        </p:txBody>
      </p:sp>
      <p:sp>
        <p:nvSpPr>
          <p:cNvPr id="464" name="Shape 464"/>
          <p:cNvSpPr txBox="1">
            <a:spLocks noGrp="1"/>
          </p:cNvSpPr>
          <p:nvPr>
            <p:ph type="body" idx="1"/>
          </p:nvPr>
        </p:nvSpPr>
        <p:spPr>
          <a:xfrm>
            <a:off x="237575" y="974225"/>
            <a:ext cx="7179225" cy="3717900"/>
          </a:xfrm>
          <a:prstGeom prst="rect">
            <a:avLst/>
          </a:prstGeom>
        </p:spPr>
        <p:txBody>
          <a:bodyPr lIns="91425" tIns="91425" rIns="91425" bIns="91425" anchor="t" anchorCtr="0">
            <a:noAutofit/>
          </a:bodyPr>
          <a:lstStyle/>
          <a:p>
            <a:pPr marL="457200" lvl="0" indent="-228600" rtl="0">
              <a:spcBef>
                <a:spcPts val="0"/>
              </a:spcBef>
            </a:pPr>
            <a:r>
              <a:rPr lang="zh-CN" altLang="en-US" dirty="0" smtClean="0"/>
              <a:t>在线考试，有监考员，考试内容是展示熟练使用</a:t>
            </a:r>
            <a:r>
              <a:rPr lang="en-US" dirty="0" err="1" smtClean="0"/>
              <a:t>Kubernetes</a:t>
            </a:r>
            <a:endParaRPr lang="en-US" dirty="0"/>
          </a:p>
          <a:p>
            <a:pPr marL="914400" lvl="1" indent="-228600" rtl="0">
              <a:spcBef>
                <a:spcPts val="0"/>
              </a:spcBef>
            </a:pPr>
            <a:r>
              <a:rPr lang="zh-CN" altLang="en-US" dirty="0" smtClean="0"/>
              <a:t>考试内容是解决各种命令行指令问题；没有多选题。</a:t>
            </a:r>
            <a:endParaRPr lang="en-US" dirty="0"/>
          </a:p>
          <a:p>
            <a:pPr marL="914400" lvl="1" indent="-228600" rtl="0">
              <a:spcBef>
                <a:spcPts val="0"/>
              </a:spcBef>
            </a:pPr>
            <a:r>
              <a:rPr lang="en-US" dirty="0"/>
              <a:t>3 </a:t>
            </a:r>
            <a:r>
              <a:rPr lang="zh-CN" altLang="en-US" dirty="0" smtClean="0"/>
              <a:t>个小时可以完成考试</a:t>
            </a:r>
            <a:endParaRPr lang="en-US" dirty="0" smtClean="0"/>
          </a:p>
          <a:p>
            <a:pPr marL="914400" lvl="1" indent="-228600" rtl="0">
              <a:spcBef>
                <a:spcPts val="0"/>
              </a:spcBef>
            </a:pPr>
            <a:r>
              <a:rPr lang="zh-CN" altLang="en-US" dirty="0" smtClean="0"/>
              <a:t>费用是</a:t>
            </a:r>
            <a:r>
              <a:rPr lang="en-US" dirty="0" smtClean="0"/>
              <a:t> $300</a:t>
            </a:r>
          </a:p>
          <a:p>
            <a:pPr marL="914400" lvl="1" indent="-228600">
              <a:spcBef>
                <a:spcPts val="0"/>
              </a:spcBef>
            </a:pPr>
            <a:r>
              <a:rPr lang="en-US" altLang="zh-CN" u="sng" dirty="0">
                <a:solidFill>
                  <a:schemeClr val="hlink"/>
                </a:solidFill>
                <a:hlinkClick r:id="rId3"/>
              </a:rPr>
              <a:t>https://www.cncf.io/certification/expert/</a:t>
            </a:r>
            <a:r>
              <a:rPr lang="en-US" altLang="zh-CN" dirty="0"/>
              <a:t> </a:t>
            </a:r>
            <a:endParaRPr lang="en-US" dirty="0" smtClean="0"/>
          </a:p>
        </p:txBody>
      </p:sp>
      <p:sp>
        <p:nvSpPr>
          <p:cNvPr id="465" name="Shape 46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26</a:t>
            </a:fld>
            <a:endParaRPr lang="en-US"/>
          </a:p>
        </p:txBody>
      </p:sp>
      <p:pic>
        <p:nvPicPr>
          <p:cNvPr id="5" name="Shape 666"/>
          <p:cNvPicPr preferRelativeResize="0"/>
          <p:nvPr/>
        </p:nvPicPr>
        <p:blipFill>
          <a:blip r:embed="rId4">
            <a:alphaModFix/>
          </a:blip>
          <a:stretch>
            <a:fillRect/>
          </a:stretch>
        </p:blipFill>
        <p:spPr>
          <a:xfrm>
            <a:off x="7175500" y="974225"/>
            <a:ext cx="1929972" cy="1972175"/>
          </a:xfrm>
          <a:prstGeom prst="rect">
            <a:avLst/>
          </a:prstGeom>
          <a:noFill/>
          <a:ln>
            <a:noFill/>
          </a:ln>
        </p:spPr>
      </p:pic>
    </p:spTree>
    <p:extLst>
      <p:ext uri="{BB962C8B-B14F-4D97-AF65-F5344CB8AC3E}">
        <p14:creationId xmlns:p14="http://schemas.microsoft.com/office/powerpoint/2010/main" val="1484797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err="1">
                <a:solidFill>
                  <a:srgbClr val="FFFFFF"/>
                </a:solidFill>
                <a:latin typeface="Century Gothic"/>
                <a:ea typeface="Century Gothic"/>
                <a:cs typeface="Century Gothic"/>
                <a:sym typeface="Century Gothic"/>
              </a:rPr>
              <a:t>Kubernetes</a:t>
            </a:r>
            <a:r>
              <a:rPr lang="en-US" sz="2600" b="0" i="0" u="none" strike="noStrike" cap="none" dirty="0">
                <a:solidFill>
                  <a:srgbClr val="FFFFFF"/>
                </a:solidFill>
                <a:latin typeface="Century Gothic"/>
                <a:ea typeface="Century Gothic"/>
                <a:cs typeface="Century Gothic"/>
                <a:sym typeface="Century Gothic"/>
              </a:rPr>
              <a:t> </a:t>
            </a:r>
            <a:r>
              <a:rPr lang="zh-CN" altLang="en-US" sz="2600" b="0" i="0" u="none" strike="noStrike" cap="none" dirty="0" smtClean="0">
                <a:solidFill>
                  <a:srgbClr val="FFFFFF"/>
                </a:solidFill>
                <a:latin typeface="Century Gothic"/>
                <a:ea typeface="Century Gothic"/>
                <a:cs typeface="Century Gothic"/>
                <a:sym typeface="Century Gothic"/>
              </a:rPr>
              <a:t>管理服务提供商</a:t>
            </a:r>
            <a:endParaRPr lang="en-US" sz="2600" b="0" i="0" u="none" strike="noStrike" cap="none" dirty="0">
              <a:solidFill>
                <a:srgbClr val="FFFFFF"/>
              </a:solidFill>
              <a:latin typeface="Century Gothic"/>
              <a:ea typeface="Century Gothic"/>
              <a:cs typeface="Century Gothic"/>
              <a:sym typeface="Century Gothic"/>
            </a:endParaRPr>
          </a:p>
        </p:txBody>
      </p:sp>
      <p:sp>
        <p:nvSpPr>
          <p:cNvPr id="408" name="Shape 408"/>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241300" lvl="0" indent="0">
              <a:spcBef>
                <a:spcPts val="0"/>
              </a:spcBef>
              <a:buSzPct val="51350"/>
              <a:buNone/>
            </a:pPr>
            <a:r>
              <a:rPr lang="zh-CN" altLang="en-US" sz="1800" dirty="0" smtClean="0">
                <a:highlight>
                  <a:srgbClr val="FFFFFF"/>
                </a:highlight>
              </a:rPr>
              <a:t>是一批经过严格审查的</a:t>
            </a:r>
            <a:r>
              <a:rPr lang="en-US" altLang="zh-CN" sz="1800" dirty="0" err="1" smtClean="0">
                <a:highlight>
                  <a:srgbClr val="FFFFFF"/>
                </a:highlight>
              </a:rPr>
              <a:t>Kuberne</a:t>
            </a:r>
            <a:r>
              <a:rPr lang="zh-CN" altLang="en-US" sz="1800" dirty="0" smtClean="0">
                <a:highlight>
                  <a:srgbClr val="FFFFFF"/>
                </a:highlight>
              </a:rPr>
              <a:t>服务提供商，必须具备丰富的服务经验，包括曾经为其它企业进行过</a:t>
            </a:r>
            <a:r>
              <a:rPr lang="en-US" altLang="zh-CN" sz="1800" dirty="0" err="1" smtClean="0">
                <a:highlight>
                  <a:srgbClr val="FFFFFF"/>
                </a:highlight>
              </a:rPr>
              <a:t>Kubernetes</a:t>
            </a:r>
            <a:r>
              <a:rPr lang="zh-CN" altLang="en-US" sz="1800" dirty="0" smtClean="0">
                <a:highlight>
                  <a:srgbClr val="FFFFFF"/>
                </a:highlight>
              </a:rPr>
              <a:t>支持、咨询</a:t>
            </a:r>
            <a:r>
              <a:rPr lang="zh-CN" altLang="en-US" sz="1800" dirty="0">
                <a:highlight>
                  <a:srgbClr val="FFFFFF"/>
                </a:highlight>
              </a:rPr>
              <a:t>、</a:t>
            </a:r>
            <a:r>
              <a:rPr lang="zh-CN" altLang="en-US" sz="1800" dirty="0" smtClean="0">
                <a:highlight>
                  <a:srgbClr val="FFFFFF"/>
                </a:highlight>
              </a:rPr>
              <a:t>专业服务或培训等工作。</a:t>
            </a:r>
          </a:p>
          <a:p>
            <a:pPr marL="241300" lvl="0" indent="0">
              <a:spcBef>
                <a:spcPts val="0"/>
              </a:spcBef>
              <a:buSzPct val="51350"/>
              <a:buNone/>
            </a:pPr>
            <a:endParaRPr lang="zh-CN" altLang="en-US" sz="1800" dirty="0" smtClean="0"/>
          </a:p>
          <a:p>
            <a:pPr marL="457200" marR="0" lvl="0" indent="-215900" algn="l" rtl="0">
              <a:lnSpc>
                <a:spcPct val="100000"/>
              </a:lnSpc>
              <a:spcBef>
                <a:spcPts val="0"/>
              </a:spcBef>
              <a:spcAft>
                <a:spcPts val="0"/>
              </a:spcAft>
              <a:buClr>
                <a:srgbClr val="446CA9"/>
              </a:buClr>
              <a:buSzPct val="51350"/>
              <a:buFont typeface="Arial"/>
              <a:buChar char="•"/>
            </a:pPr>
            <a:r>
              <a:rPr lang="zh-CN" altLang="en-US" sz="2000" dirty="0" smtClean="0"/>
              <a:t>利益</a:t>
            </a:r>
            <a:endParaRPr lang="en-US" sz="2000" dirty="0" smtClean="0"/>
          </a:p>
          <a:p>
            <a:pPr marL="1003300" lvl="1" indent="-203199" rtl="0">
              <a:spcBef>
                <a:spcPts val="700"/>
              </a:spcBef>
              <a:buClr>
                <a:srgbClr val="446CA9"/>
              </a:buClr>
              <a:buSzPct val="65516"/>
              <a:buFont typeface="Arial"/>
              <a:buChar char="–"/>
            </a:pPr>
            <a:r>
              <a:rPr lang="zh-CN" altLang="en-US" sz="1400" dirty="0" smtClean="0"/>
              <a:t>置顶网站页面</a:t>
            </a:r>
            <a:r>
              <a:rPr lang="en-US" sz="1400" dirty="0" smtClean="0"/>
              <a:t> </a:t>
            </a:r>
            <a:r>
              <a:rPr lang="en-US" sz="1400" u="sng" dirty="0" smtClean="0">
                <a:solidFill>
                  <a:schemeClr val="hlink"/>
                </a:solidFill>
                <a:hlinkClick r:id="rId3"/>
              </a:rPr>
              <a:t>https://kubernetes.io/partners/</a:t>
            </a:r>
            <a:r>
              <a:rPr lang="en-US" sz="1400" dirty="0" smtClean="0"/>
              <a:t> </a:t>
            </a:r>
          </a:p>
          <a:p>
            <a:pPr marL="1003300" lvl="1" indent="-203199" rtl="0">
              <a:spcBef>
                <a:spcPts val="700"/>
              </a:spcBef>
              <a:buClr>
                <a:srgbClr val="446CA9"/>
              </a:buClr>
              <a:buSzPct val="65516"/>
              <a:buFont typeface="Arial"/>
              <a:buChar char="–"/>
            </a:pPr>
            <a:r>
              <a:rPr lang="zh-CN" altLang="en-US" sz="1400" dirty="0" smtClean="0"/>
              <a:t>每月与原生云项目领导者们，专家监督委员会，及管委会代表们的专属例会</a:t>
            </a:r>
          </a:p>
          <a:p>
            <a:pPr marL="1003300" lvl="1" indent="-203199" rtl="0">
              <a:spcBef>
                <a:spcPts val="700"/>
              </a:spcBef>
              <a:buClr>
                <a:srgbClr val="446CA9"/>
              </a:buClr>
              <a:buSzPct val="65516"/>
              <a:buFont typeface="Arial"/>
              <a:buChar char="–"/>
            </a:pPr>
            <a:r>
              <a:rPr lang="zh-CN" altLang="en-US" sz="1400" dirty="0" smtClean="0"/>
              <a:t>获取寻求技术支持的用户名单</a:t>
            </a:r>
            <a:endParaRPr lang="en-US" sz="1400" dirty="0" smtClean="0"/>
          </a:p>
          <a:p>
            <a:pPr marL="457200" marR="0" lvl="0" indent="-215900" algn="l" rtl="0">
              <a:lnSpc>
                <a:spcPct val="100000"/>
              </a:lnSpc>
              <a:spcBef>
                <a:spcPts val="0"/>
              </a:spcBef>
              <a:spcAft>
                <a:spcPts val="0"/>
              </a:spcAft>
              <a:buClr>
                <a:srgbClr val="446CA9"/>
              </a:buClr>
              <a:buSzPct val="51350"/>
              <a:buFont typeface="Arial"/>
              <a:buChar char="•"/>
            </a:pPr>
            <a:r>
              <a:rPr lang="zh-CN" altLang="en-US" sz="2000" b="0" i="0" u="none" strike="noStrike" cap="none" dirty="0" smtClean="0">
                <a:solidFill>
                  <a:srgbClr val="595959"/>
                </a:solidFill>
                <a:latin typeface="Century Gothic"/>
                <a:ea typeface="Century Gothic"/>
                <a:cs typeface="Century Gothic"/>
                <a:sym typeface="Century Gothic"/>
              </a:rPr>
              <a:t>要求</a:t>
            </a:r>
            <a:r>
              <a:rPr lang="en-US" sz="2000" b="0" i="0" u="none" strike="noStrike" cap="none" dirty="0" smtClean="0">
                <a:solidFill>
                  <a:srgbClr val="595959"/>
                </a:solidFill>
                <a:latin typeface="Century Gothic"/>
                <a:ea typeface="Century Gothic"/>
                <a:cs typeface="Century Gothic"/>
                <a:sym typeface="Century Gothic"/>
              </a:rPr>
              <a:t>:</a:t>
            </a:r>
          </a:p>
          <a:p>
            <a:pPr marL="1003300" lvl="1" indent="-203199" rtl="0">
              <a:spcBef>
                <a:spcPts val="700"/>
              </a:spcBef>
              <a:buClr>
                <a:srgbClr val="446CA9"/>
              </a:buClr>
              <a:buSzPct val="65516"/>
              <a:buFont typeface="Arial"/>
              <a:buChar char="–"/>
            </a:pPr>
            <a:r>
              <a:rPr lang="zh-CN" altLang="en-US" sz="1400" dirty="0" smtClean="0"/>
              <a:t>三个以上认证工程师</a:t>
            </a:r>
          </a:p>
          <a:p>
            <a:pPr marL="1003300" lvl="1" indent="-203199" rtl="0">
              <a:spcBef>
                <a:spcPts val="700"/>
              </a:spcBef>
              <a:buClr>
                <a:srgbClr val="446CA9"/>
              </a:buClr>
              <a:buSzPct val="65516"/>
              <a:buFont typeface="Arial"/>
              <a:buChar char="–"/>
            </a:pPr>
            <a:r>
              <a:rPr lang="zh-CN" altLang="en-US" sz="1400" dirty="0" smtClean="0"/>
              <a:t>在</a:t>
            </a:r>
            <a:r>
              <a:rPr lang="en-US" altLang="zh-CN" sz="1400" dirty="0" err="1" smtClean="0"/>
              <a:t>Kubernetes</a:t>
            </a:r>
            <a:r>
              <a:rPr lang="zh-CN" altLang="en-US" sz="1400" dirty="0" smtClean="0"/>
              <a:t>社区表现积极，包括作出积极的技术贡献</a:t>
            </a:r>
            <a:endParaRPr lang="en-US" sz="1400" dirty="0"/>
          </a:p>
          <a:p>
            <a:pPr marL="1003300" lvl="1" indent="-203199" rtl="0">
              <a:spcBef>
                <a:spcPts val="700"/>
              </a:spcBef>
              <a:buClr>
                <a:srgbClr val="446CA9"/>
              </a:buClr>
              <a:buSzPct val="65516"/>
              <a:buFont typeface="Arial"/>
              <a:buChar char="–"/>
            </a:pPr>
            <a:r>
              <a:rPr lang="zh-CN" altLang="en-US" sz="1400" dirty="0" smtClean="0"/>
              <a:t>具有适合为企业用户提供支持的业务模式</a:t>
            </a:r>
          </a:p>
          <a:p>
            <a:pPr marL="0" lvl="0" indent="0">
              <a:lnSpc>
                <a:spcPct val="115000"/>
              </a:lnSpc>
              <a:spcBef>
                <a:spcPts val="700"/>
              </a:spcBef>
              <a:buNone/>
            </a:pPr>
            <a:r>
              <a:rPr lang="en-US" altLang="zh-CN" sz="1600" b="1" u="sng" dirty="0">
                <a:solidFill>
                  <a:schemeClr val="hlink"/>
                </a:solidFill>
                <a:hlinkClick r:id="rId4"/>
              </a:rPr>
              <a:t>https://www.cncf.io/certification/kcsp/</a:t>
            </a:r>
            <a:r>
              <a:rPr lang="en-US" altLang="zh-CN" sz="1600" b="1" dirty="0"/>
              <a:t> </a:t>
            </a:r>
          </a:p>
        </p:txBody>
      </p:sp>
      <p:sp>
        <p:nvSpPr>
          <p:cNvPr id="409" name="Shape 40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27</a:t>
            </a:fld>
            <a:endParaRPr lang="en-US"/>
          </a:p>
        </p:txBody>
      </p:sp>
      <p:pic>
        <p:nvPicPr>
          <p:cNvPr id="6" name="Shape 674"/>
          <p:cNvPicPr preferRelativeResize="0"/>
          <p:nvPr/>
        </p:nvPicPr>
        <p:blipFill>
          <a:blip r:embed="rId5">
            <a:alphaModFix/>
          </a:blip>
          <a:stretch>
            <a:fillRect/>
          </a:stretch>
        </p:blipFill>
        <p:spPr>
          <a:xfrm>
            <a:off x="7610575" y="2177375"/>
            <a:ext cx="1449401" cy="1449400"/>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813" name="Shape 81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28</a:t>
            </a:fld>
            <a:endParaRPr/>
          </a:p>
        </p:txBody>
      </p:sp>
      <p:sp>
        <p:nvSpPr>
          <p:cNvPr id="790" name="Shape 79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31 </a:t>
            </a:r>
            <a:r>
              <a:rPr lang="zh-CN" altLang="en-US" dirty="0" smtClean="0"/>
              <a:t>家</a:t>
            </a:r>
            <a:r>
              <a:rPr lang="en-US" dirty="0" smtClean="0"/>
              <a:t>KCSP </a:t>
            </a:r>
            <a:r>
              <a:rPr lang="zh-CN" altLang="en-US" dirty="0" smtClean="0"/>
              <a:t>伙伴</a:t>
            </a:r>
            <a:endParaRPr dirty="0"/>
          </a:p>
        </p:txBody>
      </p:sp>
      <p:pic>
        <p:nvPicPr>
          <p:cNvPr id="791" name="Shape 791"/>
          <p:cNvPicPr preferRelativeResize="0"/>
          <p:nvPr/>
        </p:nvPicPr>
        <p:blipFill rotWithShape="1">
          <a:blip r:embed="rId3">
            <a:alphaModFix/>
          </a:blip>
          <a:srcRect t="24494" b="18273"/>
          <a:stretch/>
        </p:blipFill>
        <p:spPr>
          <a:xfrm>
            <a:off x="79750" y="1124434"/>
            <a:ext cx="1117325" cy="581338"/>
          </a:xfrm>
          <a:prstGeom prst="rect">
            <a:avLst/>
          </a:prstGeom>
          <a:noFill/>
          <a:ln>
            <a:noFill/>
          </a:ln>
        </p:spPr>
      </p:pic>
      <p:pic>
        <p:nvPicPr>
          <p:cNvPr id="792" name="Shape 792"/>
          <p:cNvPicPr preferRelativeResize="0"/>
          <p:nvPr/>
        </p:nvPicPr>
        <p:blipFill rotWithShape="1">
          <a:blip r:embed="rId4">
            <a:alphaModFix/>
          </a:blip>
          <a:srcRect t="23546" b="19564"/>
          <a:stretch/>
        </p:blipFill>
        <p:spPr>
          <a:xfrm>
            <a:off x="1286606" y="1126166"/>
            <a:ext cx="1117325" cy="577874"/>
          </a:xfrm>
          <a:prstGeom prst="rect">
            <a:avLst/>
          </a:prstGeom>
          <a:noFill/>
          <a:ln>
            <a:noFill/>
          </a:ln>
        </p:spPr>
      </p:pic>
      <p:pic>
        <p:nvPicPr>
          <p:cNvPr id="793" name="Shape 793"/>
          <p:cNvPicPr preferRelativeResize="0"/>
          <p:nvPr/>
        </p:nvPicPr>
        <p:blipFill rotWithShape="1">
          <a:blip r:embed="rId5">
            <a:alphaModFix/>
          </a:blip>
          <a:srcRect t="35366" b="36015"/>
          <a:stretch/>
        </p:blipFill>
        <p:spPr>
          <a:xfrm>
            <a:off x="2493462" y="1221693"/>
            <a:ext cx="1486850" cy="386821"/>
          </a:xfrm>
          <a:prstGeom prst="rect">
            <a:avLst/>
          </a:prstGeom>
          <a:noFill/>
          <a:ln>
            <a:noFill/>
          </a:ln>
        </p:spPr>
      </p:pic>
      <p:pic>
        <p:nvPicPr>
          <p:cNvPr id="794" name="Shape 794"/>
          <p:cNvPicPr preferRelativeResize="0"/>
          <p:nvPr/>
        </p:nvPicPr>
        <p:blipFill rotWithShape="1">
          <a:blip r:embed="rId6">
            <a:alphaModFix/>
          </a:blip>
          <a:srcRect l="16708" t="15422" r="15036" b="18527"/>
          <a:stretch/>
        </p:blipFill>
        <p:spPr>
          <a:xfrm>
            <a:off x="4866582" y="1047270"/>
            <a:ext cx="836200" cy="735666"/>
          </a:xfrm>
          <a:prstGeom prst="rect">
            <a:avLst/>
          </a:prstGeom>
          <a:noFill/>
          <a:ln>
            <a:noFill/>
          </a:ln>
        </p:spPr>
      </p:pic>
      <p:pic>
        <p:nvPicPr>
          <p:cNvPr id="795" name="Shape 795"/>
          <p:cNvPicPr preferRelativeResize="0"/>
          <p:nvPr/>
        </p:nvPicPr>
        <p:blipFill rotWithShape="1">
          <a:blip r:embed="rId7">
            <a:alphaModFix/>
          </a:blip>
          <a:srcRect t="30057" b="30172"/>
          <a:stretch/>
        </p:blipFill>
        <p:spPr>
          <a:xfrm>
            <a:off x="5792313" y="1213119"/>
            <a:ext cx="1117325" cy="403968"/>
          </a:xfrm>
          <a:prstGeom prst="rect">
            <a:avLst/>
          </a:prstGeom>
          <a:noFill/>
          <a:ln>
            <a:noFill/>
          </a:ln>
        </p:spPr>
      </p:pic>
      <p:pic>
        <p:nvPicPr>
          <p:cNvPr id="796" name="Shape 796"/>
          <p:cNvPicPr preferRelativeResize="0"/>
          <p:nvPr/>
        </p:nvPicPr>
        <p:blipFill rotWithShape="1">
          <a:blip r:embed="rId8">
            <a:alphaModFix/>
          </a:blip>
          <a:srcRect l="9554" t="9536" r="9611" b="28293"/>
          <a:stretch/>
        </p:blipFill>
        <p:spPr>
          <a:xfrm>
            <a:off x="8034900" y="1044819"/>
            <a:ext cx="1059225" cy="740569"/>
          </a:xfrm>
          <a:prstGeom prst="rect">
            <a:avLst/>
          </a:prstGeom>
          <a:noFill/>
          <a:ln>
            <a:noFill/>
          </a:ln>
        </p:spPr>
      </p:pic>
      <p:pic>
        <p:nvPicPr>
          <p:cNvPr id="797" name="Shape 797"/>
          <p:cNvPicPr preferRelativeResize="0"/>
          <p:nvPr/>
        </p:nvPicPr>
        <p:blipFill rotWithShape="1">
          <a:blip r:embed="rId9">
            <a:alphaModFix/>
          </a:blip>
          <a:srcRect l="8196" t="38160" r="7911" b="36050"/>
          <a:stretch/>
        </p:blipFill>
        <p:spPr>
          <a:xfrm>
            <a:off x="12350" y="2166076"/>
            <a:ext cx="1209700" cy="338057"/>
          </a:xfrm>
          <a:prstGeom prst="rect">
            <a:avLst/>
          </a:prstGeom>
          <a:noFill/>
          <a:ln>
            <a:noFill/>
          </a:ln>
        </p:spPr>
      </p:pic>
      <p:pic>
        <p:nvPicPr>
          <p:cNvPr id="798" name="Shape 798"/>
          <p:cNvPicPr preferRelativeResize="0"/>
          <p:nvPr/>
        </p:nvPicPr>
        <p:blipFill rotWithShape="1">
          <a:blip r:embed="rId10">
            <a:alphaModFix/>
          </a:blip>
          <a:srcRect l="7506" t="30595" r="5416" b="33447"/>
          <a:stretch/>
        </p:blipFill>
        <p:spPr>
          <a:xfrm>
            <a:off x="1394479" y="2100029"/>
            <a:ext cx="1252383" cy="470150"/>
          </a:xfrm>
          <a:prstGeom prst="rect">
            <a:avLst/>
          </a:prstGeom>
          <a:noFill/>
          <a:ln>
            <a:noFill/>
          </a:ln>
        </p:spPr>
      </p:pic>
      <p:pic>
        <p:nvPicPr>
          <p:cNvPr id="799" name="Shape 799"/>
          <p:cNvPicPr preferRelativeResize="0"/>
          <p:nvPr/>
        </p:nvPicPr>
        <p:blipFill rotWithShape="1">
          <a:blip r:embed="rId11">
            <a:alphaModFix/>
          </a:blip>
          <a:srcRect l="13991" t="10127" r="12678" b="5405"/>
          <a:stretch/>
        </p:blipFill>
        <p:spPr>
          <a:xfrm>
            <a:off x="3883321" y="1897275"/>
            <a:ext cx="836200" cy="875658"/>
          </a:xfrm>
          <a:prstGeom prst="rect">
            <a:avLst/>
          </a:prstGeom>
          <a:noFill/>
          <a:ln>
            <a:noFill/>
          </a:ln>
        </p:spPr>
      </p:pic>
      <p:pic>
        <p:nvPicPr>
          <p:cNvPr id="800" name="Shape 800"/>
          <p:cNvPicPr preferRelativeResize="0"/>
          <p:nvPr/>
        </p:nvPicPr>
        <p:blipFill rotWithShape="1">
          <a:blip r:embed="rId12">
            <a:alphaModFix/>
          </a:blip>
          <a:srcRect t="13876" b="15146"/>
          <a:stretch/>
        </p:blipFill>
        <p:spPr>
          <a:xfrm>
            <a:off x="5824755" y="1974649"/>
            <a:ext cx="1117325" cy="720911"/>
          </a:xfrm>
          <a:prstGeom prst="rect">
            <a:avLst/>
          </a:prstGeom>
          <a:noFill/>
          <a:ln>
            <a:noFill/>
          </a:ln>
        </p:spPr>
      </p:pic>
      <p:pic>
        <p:nvPicPr>
          <p:cNvPr id="801" name="Shape 801"/>
          <p:cNvPicPr preferRelativeResize="0"/>
          <p:nvPr/>
        </p:nvPicPr>
        <p:blipFill rotWithShape="1">
          <a:blip r:embed="rId13">
            <a:alphaModFix/>
          </a:blip>
          <a:srcRect t="23421" b="27752"/>
          <a:stretch/>
        </p:blipFill>
        <p:spPr>
          <a:xfrm>
            <a:off x="7114509" y="2100029"/>
            <a:ext cx="1059222" cy="470150"/>
          </a:xfrm>
          <a:prstGeom prst="rect">
            <a:avLst/>
          </a:prstGeom>
          <a:noFill/>
          <a:ln>
            <a:noFill/>
          </a:ln>
        </p:spPr>
      </p:pic>
      <p:pic>
        <p:nvPicPr>
          <p:cNvPr id="802" name="Shape 802"/>
          <p:cNvPicPr preferRelativeResize="0"/>
          <p:nvPr/>
        </p:nvPicPr>
        <p:blipFill>
          <a:blip r:embed="rId14">
            <a:alphaModFix/>
          </a:blip>
          <a:stretch>
            <a:fillRect/>
          </a:stretch>
        </p:blipFill>
        <p:spPr>
          <a:xfrm>
            <a:off x="8346160" y="1974654"/>
            <a:ext cx="792990" cy="720900"/>
          </a:xfrm>
          <a:prstGeom prst="rect">
            <a:avLst/>
          </a:prstGeom>
          <a:noFill/>
          <a:ln>
            <a:noFill/>
          </a:ln>
        </p:spPr>
      </p:pic>
      <p:pic>
        <p:nvPicPr>
          <p:cNvPr id="803" name="Shape 803"/>
          <p:cNvPicPr preferRelativeResize="0"/>
          <p:nvPr/>
        </p:nvPicPr>
        <p:blipFill rotWithShape="1">
          <a:blip r:embed="rId15">
            <a:alphaModFix/>
          </a:blip>
          <a:srcRect t="19236" b="18527"/>
          <a:stretch/>
        </p:blipFill>
        <p:spPr>
          <a:xfrm>
            <a:off x="131200" y="3123533"/>
            <a:ext cx="908075" cy="513750"/>
          </a:xfrm>
          <a:prstGeom prst="rect">
            <a:avLst/>
          </a:prstGeom>
          <a:noFill/>
          <a:ln>
            <a:noFill/>
          </a:ln>
        </p:spPr>
      </p:pic>
      <p:pic>
        <p:nvPicPr>
          <p:cNvPr id="804" name="Shape 804"/>
          <p:cNvPicPr preferRelativeResize="0"/>
          <p:nvPr/>
        </p:nvPicPr>
        <p:blipFill rotWithShape="1">
          <a:blip r:embed="rId16">
            <a:alphaModFix/>
          </a:blip>
          <a:srcRect t="36017" b="35244"/>
          <a:stretch/>
        </p:blipFill>
        <p:spPr>
          <a:xfrm>
            <a:off x="1147810" y="3186187"/>
            <a:ext cx="1486850" cy="388442"/>
          </a:xfrm>
          <a:prstGeom prst="rect">
            <a:avLst/>
          </a:prstGeom>
          <a:noFill/>
          <a:ln>
            <a:noFill/>
          </a:ln>
        </p:spPr>
      </p:pic>
      <p:pic>
        <p:nvPicPr>
          <p:cNvPr id="805" name="Shape 805"/>
          <p:cNvPicPr preferRelativeResize="0"/>
          <p:nvPr/>
        </p:nvPicPr>
        <p:blipFill rotWithShape="1">
          <a:blip r:embed="rId17">
            <a:alphaModFix/>
          </a:blip>
          <a:srcRect l="6669" t="40284" r="4291" b="40623"/>
          <a:stretch/>
        </p:blipFill>
        <p:spPr>
          <a:xfrm>
            <a:off x="3687921" y="3235505"/>
            <a:ext cx="1486850" cy="289806"/>
          </a:xfrm>
          <a:prstGeom prst="rect">
            <a:avLst/>
          </a:prstGeom>
          <a:noFill/>
          <a:ln>
            <a:noFill/>
          </a:ln>
        </p:spPr>
      </p:pic>
      <p:pic>
        <p:nvPicPr>
          <p:cNvPr id="806" name="Shape 806"/>
          <p:cNvPicPr preferRelativeResize="0"/>
          <p:nvPr/>
        </p:nvPicPr>
        <p:blipFill>
          <a:blip r:embed="rId18">
            <a:alphaModFix/>
          </a:blip>
          <a:stretch>
            <a:fillRect/>
          </a:stretch>
        </p:blipFill>
        <p:spPr>
          <a:xfrm>
            <a:off x="6801690" y="2933990"/>
            <a:ext cx="982125" cy="892834"/>
          </a:xfrm>
          <a:prstGeom prst="rect">
            <a:avLst/>
          </a:prstGeom>
          <a:noFill/>
          <a:ln>
            <a:noFill/>
          </a:ln>
        </p:spPr>
      </p:pic>
      <p:pic>
        <p:nvPicPr>
          <p:cNvPr id="807" name="Shape 807"/>
          <p:cNvPicPr preferRelativeResize="0"/>
          <p:nvPr/>
        </p:nvPicPr>
        <p:blipFill rotWithShape="1">
          <a:blip r:embed="rId19">
            <a:alphaModFix/>
          </a:blip>
          <a:srcRect t="29509" b="25805"/>
          <a:stretch/>
        </p:blipFill>
        <p:spPr>
          <a:xfrm>
            <a:off x="1570179" y="4101464"/>
            <a:ext cx="1157450" cy="470172"/>
          </a:xfrm>
          <a:prstGeom prst="rect">
            <a:avLst/>
          </a:prstGeom>
          <a:noFill/>
          <a:ln>
            <a:noFill/>
          </a:ln>
        </p:spPr>
      </p:pic>
      <p:pic>
        <p:nvPicPr>
          <p:cNvPr id="808" name="Shape 808"/>
          <p:cNvPicPr preferRelativeResize="0"/>
          <p:nvPr/>
        </p:nvPicPr>
        <p:blipFill rotWithShape="1">
          <a:blip r:embed="rId20">
            <a:alphaModFix/>
          </a:blip>
          <a:srcRect l="6381" t="24885" r="5722" b="18734"/>
          <a:stretch/>
        </p:blipFill>
        <p:spPr>
          <a:xfrm>
            <a:off x="3878011" y="4050200"/>
            <a:ext cx="982125" cy="572700"/>
          </a:xfrm>
          <a:prstGeom prst="rect">
            <a:avLst/>
          </a:prstGeom>
          <a:noFill/>
          <a:ln>
            <a:noFill/>
          </a:ln>
        </p:spPr>
      </p:pic>
      <p:pic>
        <p:nvPicPr>
          <p:cNvPr id="809" name="Shape 809"/>
          <p:cNvPicPr preferRelativeResize="0"/>
          <p:nvPr/>
        </p:nvPicPr>
        <p:blipFill rotWithShape="1">
          <a:blip r:embed="rId21">
            <a:alphaModFix/>
          </a:blip>
          <a:srcRect l="6163" t="13876" r="6163" b="15146"/>
          <a:stretch/>
        </p:blipFill>
        <p:spPr>
          <a:xfrm>
            <a:off x="4944265" y="3963138"/>
            <a:ext cx="1014825" cy="746825"/>
          </a:xfrm>
          <a:prstGeom prst="rect">
            <a:avLst/>
          </a:prstGeom>
          <a:noFill/>
          <a:ln>
            <a:noFill/>
          </a:ln>
        </p:spPr>
      </p:pic>
      <p:pic>
        <p:nvPicPr>
          <p:cNvPr id="810" name="Shape 810"/>
          <p:cNvPicPr preferRelativeResize="0"/>
          <p:nvPr/>
        </p:nvPicPr>
        <p:blipFill>
          <a:blip r:embed="rId22">
            <a:alphaModFix/>
          </a:blip>
          <a:stretch>
            <a:fillRect/>
          </a:stretch>
        </p:blipFill>
        <p:spPr>
          <a:xfrm>
            <a:off x="7073547" y="3956455"/>
            <a:ext cx="836200" cy="760189"/>
          </a:xfrm>
          <a:prstGeom prst="rect">
            <a:avLst/>
          </a:prstGeom>
          <a:noFill/>
          <a:ln>
            <a:noFill/>
          </a:ln>
        </p:spPr>
      </p:pic>
      <p:pic>
        <p:nvPicPr>
          <p:cNvPr id="811" name="Shape 811"/>
          <p:cNvPicPr preferRelativeResize="0"/>
          <p:nvPr/>
        </p:nvPicPr>
        <p:blipFill rotWithShape="1">
          <a:blip r:embed="rId23">
            <a:alphaModFix/>
          </a:blip>
          <a:srcRect l="12112" r="13532"/>
          <a:stretch/>
        </p:blipFill>
        <p:spPr>
          <a:xfrm>
            <a:off x="6043218" y="3946100"/>
            <a:ext cx="946200" cy="780900"/>
          </a:xfrm>
          <a:prstGeom prst="rect">
            <a:avLst/>
          </a:prstGeom>
          <a:noFill/>
          <a:ln>
            <a:noFill/>
          </a:ln>
        </p:spPr>
      </p:pic>
      <p:pic>
        <p:nvPicPr>
          <p:cNvPr id="812" name="Shape 812"/>
          <p:cNvPicPr preferRelativeResize="0"/>
          <p:nvPr/>
        </p:nvPicPr>
        <p:blipFill rotWithShape="1">
          <a:blip r:embed="rId24">
            <a:alphaModFix/>
          </a:blip>
          <a:srcRect l="22398" t="5905" r="27616" b="8755"/>
          <a:stretch/>
        </p:blipFill>
        <p:spPr>
          <a:xfrm>
            <a:off x="4069843" y="1044816"/>
            <a:ext cx="707209" cy="740575"/>
          </a:xfrm>
          <a:prstGeom prst="rect">
            <a:avLst/>
          </a:prstGeom>
          <a:noFill/>
          <a:ln>
            <a:noFill/>
          </a:ln>
        </p:spPr>
      </p:pic>
      <p:pic>
        <p:nvPicPr>
          <p:cNvPr id="814" name="Shape 814"/>
          <p:cNvPicPr preferRelativeResize="0"/>
          <p:nvPr/>
        </p:nvPicPr>
        <p:blipFill>
          <a:blip r:embed="rId25">
            <a:alphaModFix/>
          </a:blip>
          <a:stretch>
            <a:fillRect/>
          </a:stretch>
        </p:blipFill>
        <p:spPr>
          <a:xfrm>
            <a:off x="7993876" y="4000273"/>
            <a:ext cx="1157450" cy="672554"/>
          </a:xfrm>
          <a:prstGeom prst="rect">
            <a:avLst/>
          </a:prstGeom>
          <a:noFill/>
          <a:ln>
            <a:noFill/>
          </a:ln>
        </p:spPr>
      </p:pic>
      <p:pic>
        <p:nvPicPr>
          <p:cNvPr id="815" name="Shape 815"/>
          <p:cNvPicPr preferRelativeResize="0"/>
          <p:nvPr/>
        </p:nvPicPr>
        <p:blipFill>
          <a:blip r:embed="rId26">
            <a:alphaModFix/>
          </a:blip>
          <a:stretch>
            <a:fillRect/>
          </a:stretch>
        </p:blipFill>
        <p:spPr>
          <a:xfrm>
            <a:off x="76200" y="4192410"/>
            <a:ext cx="1409850" cy="288280"/>
          </a:xfrm>
          <a:prstGeom prst="rect">
            <a:avLst/>
          </a:prstGeom>
          <a:noFill/>
          <a:ln>
            <a:noFill/>
          </a:ln>
        </p:spPr>
      </p:pic>
      <p:pic>
        <p:nvPicPr>
          <p:cNvPr id="816" name="Shape 816"/>
          <p:cNvPicPr preferRelativeResize="0"/>
          <p:nvPr/>
        </p:nvPicPr>
        <p:blipFill rotWithShape="1">
          <a:blip r:embed="rId27">
            <a:alphaModFix/>
          </a:blip>
          <a:srcRect l="6479" r="5716"/>
          <a:stretch/>
        </p:blipFill>
        <p:spPr>
          <a:xfrm>
            <a:off x="2811757" y="4011163"/>
            <a:ext cx="982125" cy="650775"/>
          </a:xfrm>
          <a:prstGeom prst="rect">
            <a:avLst/>
          </a:prstGeom>
          <a:noFill/>
          <a:ln>
            <a:noFill/>
          </a:ln>
        </p:spPr>
      </p:pic>
      <p:pic>
        <p:nvPicPr>
          <p:cNvPr id="817" name="Shape 817"/>
          <p:cNvPicPr preferRelativeResize="0"/>
          <p:nvPr/>
        </p:nvPicPr>
        <p:blipFill rotWithShape="1">
          <a:blip r:embed="rId28">
            <a:alphaModFix/>
          </a:blip>
          <a:srcRect l="13190" t="6112" r="6867"/>
          <a:stretch/>
        </p:blipFill>
        <p:spPr>
          <a:xfrm>
            <a:off x="4891951" y="1929172"/>
            <a:ext cx="760375" cy="811865"/>
          </a:xfrm>
          <a:prstGeom prst="rect">
            <a:avLst/>
          </a:prstGeom>
          <a:noFill/>
          <a:ln>
            <a:noFill/>
          </a:ln>
        </p:spPr>
      </p:pic>
      <p:pic>
        <p:nvPicPr>
          <p:cNvPr id="818" name="Shape 818"/>
          <p:cNvPicPr preferRelativeResize="0"/>
          <p:nvPr/>
        </p:nvPicPr>
        <p:blipFill rotWithShape="1">
          <a:blip r:embed="rId29">
            <a:alphaModFix/>
          </a:blip>
          <a:srcRect t="28835" b="31080"/>
          <a:stretch/>
        </p:blipFill>
        <p:spPr>
          <a:xfrm>
            <a:off x="5283306" y="3123533"/>
            <a:ext cx="1409850" cy="513749"/>
          </a:xfrm>
          <a:prstGeom prst="rect">
            <a:avLst/>
          </a:prstGeom>
          <a:noFill/>
          <a:ln>
            <a:noFill/>
          </a:ln>
        </p:spPr>
      </p:pic>
      <p:pic>
        <p:nvPicPr>
          <p:cNvPr id="819" name="Shape 819"/>
          <p:cNvPicPr preferRelativeResize="0"/>
          <p:nvPr/>
        </p:nvPicPr>
        <p:blipFill rotWithShape="1">
          <a:blip r:embed="rId30">
            <a:alphaModFix/>
          </a:blip>
          <a:srcRect t="11006" b="12188"/>
          <a:stretch/>
        </p:blipFill>
        <p:spPr>
          <a:xfrm>
            <a:off x="6999169" y="1084797"/>
            <a:ext cx="946200" cy="660613"/>
          </a:xfrm>
          <a:prstGeom prst="rect">
            <a:avLst/>
          </a:prstGeom>
          <a:noFill/>
          <a:ln>
            <a:noFill/>
          </a:ln>
        </p:spPr>
      </p:pic>
      <p:pic>
        <p:nvPicPr>
          <p:cNvPr id="820" name="Shape 820"/>
          <p:cNvPicPr preferRelativeResize="0"/>
          <p:nvPr/>
        </p:nvPicPr>
        <p:blipFill rotWithShape="1">
          <a:blip r:embed="rId31">
            <a:alphaModFix/>
          </a:blip>
          <a:srcRect l="17905" r="17686"/>
          <a:stretch/>
        </p:blipFill>
        <p:spPr>
          <a:xfrm>
            <a:off x="2743195" y="2982283"/>
            <a:ext cx="836192" cy="796250"/>
          </a:xfrm>
          <a:prstGeom prst="rect">
            <a:avLst/>
          </a:prstGeom>
          <a:noFill/>
          <a:ln>
            <a:noFill/>
          </a:ln>
        </p:spPr>
      </p:pic>
      <p:pic>
        <p:nvPicPr>
          <p:cNvPr id="821" name="Shape 821"/>
          <p:cNvPicPr preferRelativeResize="0"/>
          <p:nvPr/>
        </p:nvPicPr>
        <p:blipFill rotWithShape="1">
          <a:blip r:embed="rId32">
            <a:alphaModFix/>
          </a:blip>
          <a:srcRect t="12185" b="14366"/>
          <a:stretch/>
        </p:blipFill>
        <p:spPr>
          <a:xfrm>
            <a:off x="7892350" y="3007008"/>
            <a:ext cx="1117325" cy="746800"/>
          </a:xfrm>
          <a:prstGeom prst="rect">
            <a:avLst/>
          </a:prstGeom>
          <a:noFill/>
          <a:ln>
            <a:noFill/>
          </a:ln>
        </p:spPr>
      </p:pic>
      <p:pic>
        <p:nvPicPr>
          <p:cNvPr id="822" name="Shape 822"/>
          <p:cNvPicPr preferRelativeResize="0"/>
          <p:nvPr/>
        </p:nvPicPr>
        <p:blipFill>
          <a:blip r:embed="rId33">
            <a:alphaModFix/>
          </a:blip>
          <a:stretch>
            <a:fillRect/>
          </a:stretch>
        </p:blipFill>
        <p:spPr>
          <a:xfrm>
            <a:off x="2819292" y="2062052"/>
            <a:ext cx="891600" cy="546105"/>
          </a:xfrm>
          <a:prstGeom prst="rect">
            <a:avLst/>
          </a:prstGeom>
          <a:noFill/>
          <a:ln>
            <a:noFill/>
          </a:ln>
        </p:spPr>
      </p:pic>
    </p:spTree>
    <p:extLst>
      <p:ext uri="{BB962C8B-B14F-4D97-AF65-F5344CB8AC3E}">
        <p14:creationId xmlns:p14="http://schemas.microsoft.com/office/powerpoint/2010/main" val="724841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Shape 679"/>
          <p:cNvSpPr txBox="1">
            <a:spLocks noGrp="1"/>
          </p:cNvSpPr>
          <p:nvPr>
            <p:ph type="title"/>
          </p:nvPr>
        </p:nvSpPr>
        <p:spPr>
          <a:xfrm>
            <a:off x="164468" y="96346"/>
            <a:ext cx="8755500" cy="674400"/>
          </a:xfrm>
          <a:prstGeom prst="rect">
            <a:avLst/>
          </a:prstGeom>
        </p:spPr>
        <p:txBody>
          <a:bodyPr wrap="square" lIns="91425" tIns="91425" rIns="91425" bIns="91425" anchor="ctr" anchorCtr="0">
            <a:noAutofit/>
          </a:bodyPr>
          <a:lstStyle/>
          <a:p>
            <a:pPr marL="0" lvl="0" indent="0">
              <a:spcBef>
                <a:spcPts val="0"/>
              </a:spcBef>
              <a:buNone/>
            </a:pPr>
            <a:r>
              <a:rPr lang="en-US"/>
              <a:t>KubeCon + CloudNativeCon</a:t>
            </a:r>
          </a:p>
        </p:txBody>
      </p:sp>
      <p:sp>
        <p:nvSpPr>
          <p:cNvPr id="680" name="Shape 680"/>
          <p:cNvSpPr txBox="1">
            <a:spLocks noGrp="1"/>
          </p:cNvSpPr>
          <p:nvPr>
            <p:ph type="body" idx="1"/>
          </p:nvPr>
        </p:nvSpPr>
        <p:spPr>
          <a:xfrm>
            <a:off x="237575" y="974225"/>
            <a:ext cx="8682600" cy="3717900"/>
          </a:xfrm>
          <a:prstGeom prst="rect">
            <a:avLst/>
          </a:prstGeom>
        </p:spPr>
        <p:txBody>
          <a:bodyPr wrap="square" lIns="91425" tIns="91425" rIns="91425" bIns="91425" anchor="t" anchorCtr="0">
            <a:noAutofit/>
          </a:bodyPr>
          <a:lstStyle/>
          <a:p>
            <a:pPr marL="457200" lvl="0" indent="-381000">
              <a:spcBef>
                <a:spcPts val="0"/>
              </a:spcBef>
              <a:spcAft>
                <a:spcPts val="0"/>
              </a:spcAft>
              <a:buSzPts val="2400"/>
              <a:buChar char="•"/>
            </a:pPr>
            <a:r>
              <a:rPr lang="zh-CN" altLang="en-US" dirty="0" smtClean="0"/>
              <a:t>欧洲</a:t>
            </a:r>
            <a:r>
              <a:rPr lang="en-US" dirty="0" smtClean="0"/>
              <a:t> </a:t>
            </a:r>
            <a:r>
              <a:rPr lang="en-US" dirty="0"/>
              <a:t>2018</a:t>
            </a:r>
          </a:p>
          <a:p>
            <a:pPr marL="914400" lvl="1" indent="-381000" rtl="0">
              <a:spcBef>
                <a:spcPts val="0"/>
              </a:spcBef>
              <a:spcAft>
                <a:spcPts val="0"/>
              </a:spcAft>
              <a:buSzPts val="2400"/>
              <a:buChar char="–"/>
            </a:pPr>
            <a:r>
              <a:rPr lang="zh-CN" altLang="en-US" dirty="0" smtClean="0"/>
              <a:t>哥本哈根</a:t>
            </a:r>
            <a:r>
              <a:rPr lang="en-US" dirty="0" smtClean="0"/>
              <a:t>: </a:t>
            </a:r>
            <a:r>
              <a:rPr lang="en-US" altLang="zh-CN" dirty="0" smtClean="0"/>
              <a:t>2018</a:t>
            </a:r>
            <a:r>
              <a:rPr lang="zh-CN" altLang="en-US" dirty="0" smtClean="0"/>
              <a:t>年</a:t>
            </a:r>
            <a:r>
              <a:rPr lang="en-US" altLang="zh-CN" dirty="0" smtClean="0"/>
              <a:t>5</a:t>
            </a:r>
            <a:r>
              <a:rPr lang="zh-CN" altLang="en-US" dirty="0" smtClean="0"/>
              <a:t>月</a:t>
            </a:r>
            <a:r>
              <a:rPr lang="en-US" dirty="0" smtClean="0"/>
              <a:t>2 – 4</a:t>
            </a:r>
            <a:r>
              <a:rPr lang="zh-CN" altLang="en-US" dirty="0" smtClean="0"/>
              <a:t>日</a:t>
            </a:r>
            <a:endParaRPr lang="en-US" dirty="0"/>
          </a:p>
          <a:p>
            <a:pPr marL="914400" lvl="1" indent="-381000" rtl="0">
              <a:spcBef>
                <a:spcPts val="0"/>
              </a:spcBef>
              <a:spcAft>
                <a:spcPts val="0"/>
              </a:spcAft>
              <a:buSzPts val="2400"/>
              <a:buChar char="–"/>
            </a:pPr>
            <a:r>
              <a:rPr lang="en-US" dirty="0"/>
              <a:t>CFP </a:t>
            </a:r>
            <a:r>
              <a:rPr lang="zh-CN" altLang="en-US" dirty="0" smtClean="0"/>
              <a:t>赞助报名</a:t>
            </a:r>
            <a:r>
              <a:rPr lang="zh-CN" altLang="en-US" u="sng" dirty="0" smtClean="0">
                <a:solidFill>
                  <a:schemeClr val="hlink"/>
                </a:solidFill>
              </a:rPr>
              <a:t>开始</a:t>
            </a:r>
            <a:endParaRPr lang="en-US" u="sng" dirty="0" smtClean="0">
              <a:solidFill>
                <a:schemeClr val="hlink"/>
              </a:solidFill>
              <a:hlinkClick r:id="rId3"/>
            </a:endParaRPr>
          </a:p>
          <a:p>
            <a:pPr marL="457200" lvl="0" indent="-381000" rtl="0">
              <a:spcBef>
                <a:spcPts val="0"/>
              </a:spcBef>
              <a:spcAft>
                <a:spcPts val="0"/>
              </a:spcAft>
              <a:buSzPts val="2400"/>
              <a:buChar char="•"/>
            </a:pPr>
            <a:r>
              <a:rPr lang="zh-CN" altLang="en-US" dirty="0" smtClean="0"/>
              <a:t>中国</a:t>
            </a:r>
            <a:r>
              <a:rPr lang="en-US" dirty="0" smtClean="0"/>
              <a:t> 2018</a:t>
            </a:r>
          </a:p>
          <a:p>
            <a:pPr marL="914400" lvl="1" indent="-381000" rtl="0">
              <a:spcBef>
                <a:spcPts val="0"/>
              </a:spcBef>
              <a:spcAft>
                <a:spcPts val="0"/>
              </a:spcAft>
              <a:buSzPts val="2400"/>
              <a:buChar char="–"/>
            </a:pPr>
            <a:r>
              <a:rPr lang="zh-CN" altLang="en-US" u="sng" dirty="0" smtClean="0">
                <a:solidFill>
                  <a:schemeClr val="hlink"/>
                </a:solidFill>
              </a:rPr>
              <a:t>上海</a:t>
            </a:r>
            <a:r>
              <a:rPr lang="en-US" dirty="0" smtClean="0"/>
              <a:t>: </a:t>
            </a:r>
            <a:r>
              <a:rPr lang="en-US" altLang="zh-CN" dirty="0" smtClean="0"/>
              <a:t>2018</a:t>
            </a:r>
            <a:r>
              <a:rPr lang="zh-CN" altLang="en-US" dirty="0" smtClean="0"/>
              <a:t>年</a:t>
            </a:r>
            <a:r>
              <a:rPr lang="en-US" altLang="zh-CN" dirty="0" smtClean="0"/>
              <a:t>11</a:t>
            </a:r>
            <a:r>
              <a:rPr lang="zh-CN" altLang="en-US" dirty="0" smtClean="0"/>
              <a:t>月</a:t>
            </a:r>
            <a:r>
              <a:rPr lang="en-US" dirty="0" smtClean="0"/>
              <a:t>14-15</a:t>
            </a:r>
            <a:r>
              <a:rPr lang="zh-CN" altLang="en-US" dirty="0" smtClean="0"/>
              <a:t>日</a:t>
            </a:r>
            <a:endParaRPr lang="en-US" dirty="0"/>
          </a:p>
          <a:p>
            <a:pPr marL="914400" lvl="1" indent="-381000">
              <a:spcBef>
                <a:spcPts val="0"/>
              </a:spcBef>
              <a:buSzPts val="2400"/>
            </a:pPr>
            <a:r>
              <a:rPr lang="zh-CN" altLang="en-US" dirty="0" smtClean="0"/>
              <a:t>赞助报名</a:t>
            </a:r>
            <a:r>
              <a:rPr lang="zh-CN" altLang="en-US" u="sng" dirty="0" smtClean="0">
                <a:solidFill>
                  <a:schemeClr val="hlink"/>
                </a:solidFill>
              </a:rPr>
              <a:t>开始</a:t>
            </a:r>
            <a:endParaRPr lang="en-US" dirty="0" smtClean="0"/>
          </a:p>
          <a:p>
            <a:pPr marL="457200" lvl="0" indent="-381000">
              <a:spcBef>
                <a:spcPts val="0"/>
              </a:spcBef>
              <a:spcAft>
                <a:spcPts val="0"/>
              </a:spcAft>
              <a:buSzPts val="2400"/>
              <a:buChar char="•"/>
            </a:pPr>
            <a:r>
              <a:rPr lang="zh-CN" altLang="en-US" dirty="0" smtClean="0"/>
              <a:t>北美 </a:t>
            </a:r>
            <a:r>
              <a:rPr lang="en-US" dirty="0" smtClean="0"/>
              <a:t>2018</a:t>
            </a:r>
          </a:p>
          <a:p>
            <a:pPr marL="914400" lvl="1" indent="-381000" rtl="0">
              <a:spcBef>
                <a:spcPts val="0"/>
              </a:spcBef>
              <a:spcAft>
                <a:spcPts val="0"/>
              </a:spcAft>
              <a:buSzPts val="2400"/>
              <a:buChar char="–"/>
            </a:pPr>
            <a:r>
              <a:rPr lang="zh-CN" altLang="en-US" dirty="0" smtClean="0"/>
              <a:t>西雅图</a:t>
            </a:r>
            <a:r>
              <a:rPr lang="en-US" dirty="0" smtClean="0"/>
              <a:t>: </a:t>
            </a:r>
            <a:r>
              <a:rPr lang="en-US" altLang="zh-CN" dirty="0" smtClean="0"/>
              <a:t>2018</a:t>
            </a:r>
            <a:r>
              <a:rPr lang="zh-CN" altLang="en-US" dirty="0" smtClean="0"/>
              <a:t>年</a:t>
            </a:r>
            <a:r>
              <a:rPr lang="en-US" altLang="zh-CN" dirty="0" smtClean="0"/>
              <a:t>12</a:t>
            </a:r>
            <a:r>
              <a:rPr lang="zh-CN" altLang="en-US" dirty="0" smtClean="0"/>
              <a:t>月</a:t>
            </a:r>
            <a:r>
              <a:rPr lang="en-US" dirty="0" smtClean="0"/>
              <a:t>11 – 13</a:t>
            </a:r>
            <a:r>
              <a:rPr lang="zh-CN" altLang="en-US" dirty="0" smtClean="0"/>
              <a:t>日</a:t>
            </a:r>
            <a:endParaRPr lang="en-US" dirty="0" smtClean="0"/>
          </a:p>
          <a:p>
            <a:pPr marL="914400" lvl="1" indent="-381000" rtl="0">
              <a:spcBef>
                <a:spcPts val="0"/>
              </a:spcBef>
              <a:buSzPts val="2400"/>
              <a:buChar char="–"/>
            </a:pPr>
            <a:r>
              <a:rPr lang="zh-CN" altLang="en-US" dirty="0" smtClean="0"/>
              <a:t>赞助报名</a:t>
            </a:r>
            <a:r>
              <a:rPr lang="zh-CN" altLang="en-US" u="sng" dirty="0" smtClean="0">
                <a:solidFill>
                  <a:schemeClr val="hlink"/>
                </a:solidFill>
              </a:rPr>
              <a:t>开始</a:t>
            </a:r>
            <a:endParaRPr lang="en-US" u="sng" dirty="0">
              <a:solidFill>
                <a:schemeClr val="hlink"/>
              </a:solidFill>
              <a:hlinkClick r:id="rId4"/>
            </a:endParaRPr>
          </a:p>
        </p:txBody>
      </p:sp>
      <p:sp>
        <p:nvSpPr>
          <p:cNvPr id="681" name="Shape 681"/>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US"/>
              <a:t>29</a:t>
            </a:fld>
            <a:endParaRPr lang="en-US"/>
          </a:p>
        </p:txBody>
      </p:sp>
      <p:pic>
        <p:nvPicPr>
          <p:cNvPr id="682" name="Shape 682"/>
          <p:cNvPicPr preferRelativeResize="0"/>
          <p:nvPr/>
        </p:nvPicPr>
        <p:blipFill>
          <a:blip r:embed="rId5">
            <a:alphaModFix/>
          </a:blip>
          <a:stretch>
            <a:fillRect/>
          </a:stretch>
        </p:blipFill>
        <p:spPr>
          <a:xfrm>
            <a:off x="6788825" y="2457146"/>
            <a:ext cx="1891922" cy="792301"/>
          </a:xfrm>
          <a:prstGeom prst="rect">
            <a:avLst/>
          </a:prstGeom>
          <a:noFill/>
          <a:ln>
            <a:noFill/>
          </a:ln>
        </p:spPr>
      </p:pic>
      <p:pic>
        <p:nvPicPr>
          <p:cNvPr id="683" name="Shape 683"/>
          <p:cNvPicPr preferRelativeResize="0"/>
          <p:nvPr/>
        </p:nvPicPr>
        <p:blipFill>
          <a:blip r:embed="rId6">
            <a:alphaModFix/>
          </a:blip>
          <a:stretch>
            <a:fillRect/>
          </a:stretch>
        </p:blipFill>
        <p:spPr>
          <a:xfrm>
            <a:off x="6811650" y="3571045"/>
            <a:ext cx="1894953" cy="792300"/>
          </a:xfrm>
          <a:prstGeom prst="rect">
            <a:avLst/>
          </a:prstGeom>
          <a:noFill/>
          <a:ln>
            <a:noFill/>
          </a:ln>
        </p:spPr>
      </p:pic>
      <p:pic>
        <p:nvPicPr>
          <p:cNvPr id="684" name="Shape 684"/>
          <p:cNvPicPr preferRelativeResize="0"/>
          <p:nvPr/>
        </p:nvPicPr>
        <p:blipFill>
          <a:blip r:embed="rId7">
            <a:alphaModFix/>
          </a:blip>
          <a:stretch>
            <a:fillRect/>
          </a:stretch>
        </p:blipFill>
        <p:spPr>
          <a:xfrm>
            <a:off x="6837500" y="1343250"/>
            <a:ext cx="1843238" cy="792299"/>
          </a:xfrm>
          <a:prstGeom prst="rect">
            <a:avLst/>
          </a:prstGeom>
          <a:noFill/>
          <a:ln>
            <a:noFill/>
          </a:ln>
        </p:spPr>
      </p:pic>
    </p:spTree>
    <p:extLst>
      <p:ext uri="{BB962C8B-B14F-4D97-AF65-F5344CB8AC3E}">
        <p14:creationId xmlns:p14="http://schemas.microsoft.com/office/powerpoint/2010/main" val="2006735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如今的</a:t>
            </a:r>
            <a:r>
              <a:rPr lang="en-US" sz="2600" b="0" i="0" u="none" strike="noStrike" cap="none" dirty="0" smtClean="0">
                <a:solidFill>
                  <a:srgbClr val="FFFFFF"/>
                </a:solidFill>
                <a:latin typeface="Century Gothic"/>
                <a:ea typeface="Century Gothic"/>
                <a:cs typeface="Century Gothic"/>
                <a:sym typeface="Century Gothic"/>
              </a:rPr>
              <a:t> </a:t>
            </a:r>
            <a:r>
              <a:rPr lang="en-US" sz="2600" b="0" i="0" u="none" strike="noStrike" cap="none" dirty="0">
                <a:solidFill>
                  <a:srgbClr val="FFFFFF"/>
                </a:solidFill>
                <a:latin typeface="Century Gothic"/>
                <a:ea typeface="Century Gothic"/>
                <a:cs typeface="Century Gothic"/>
                <a:sym typeface="Century Gothic"/>
              </a:rPr>
              <a:t>Linux Foundation </a:t>
            </a:r>
            <a:r>
              <a:rPr lang="zh-CN" altLang="en-US" sz="2600" b="0" i="0" u="none" strike="noStrike" cap="none" dirty="0" smtClean="0">
                <a:solidFill>
                  <a:srgbClr val="FFFFFF"/>
                </a:solidFill>
                <a:latin typeface="Century Gothic"/>
                <a:ea typeface="Century Gothic"/>
                <a:cs typeface="Century Gothic"/>
                <a:sym typeface="Century Gothic"/>
              </a:rPr>
              <a:t>远远大于</a:t>
            </a:r>
            <a:r>
              <a:rPr lang="en-US" sz="2600" b="0" i="0" u="none" strike="noStrike" cap="none" dirty="0" smtClean="0">
                <a:solidFill>
                  <a:srgbClr val="FFFFFF"/>
                </a:solidFill>
                <a:latin typeface="Century Gothic"/>
                <a:ea typeface="Century Gothic"/>
                <a:cs typeface="Century Gothic"/>
                <a:sym typeface="Century Gothic"/>
              </a:rPr>
              <a:t>Linux</a:t>
            </a:r>
            <a:endParaRPr lang="en-US" sz="2600" b="0" i="0" u="none" strike="noStrike" cap="none" dirty="0">
              <a:solidFill>
                <a:srgbClr val="FFFFFF"/>
              </a:solidFill>
              <a:latin typeface="Century Gothic"/>
              <a:ea typeface="Century Gothic"/>
              <a:cs typeface="Century Gothic"/>
              <a:sym typeface="Century Gothic"/>
            </a:endParaRPr>
          </a:p>
        </p:txBody>
      </p:sp>
      <p:cxnSp>
        <p:nvCxnSpPr>
          <p:cNvPr id="95" name="Shape 95"/>
          <p:cNvCxnSpPr/>
          <p:nvPr/>
        </p:nvCxnSpPr>
        <p:spPr>
          <a:xfrm>
            <a:off x="99245" y="2206659"/>
            <a:ext cx="1238400" cy="0"/>
          </a:xfrm>
          <a:prstGeom prst="straightConnector1">
            <a:avLst/>
          </a:prstGeom>
          <a:noFill/>
          <a:ln w="9525" cap="flat" cmpd="sng">
            <a:solidFill>
              <a:srgbClr val="BFBFBF"/>
            </a:solidFill>
            <a:prstDash val="solid"/>
            <a:round/>
            <a:headEnd type="none" w="med" len="med"/>
            <a:tailEnd type="none" w="med" len="med"/>
          </a:ln>
        </p:spPr>
      </p:cxnSp>
      <p:sp>
        <p:nvSpPr>
          <p:cNvPr id="96" name="Shape 96"/>
          <p:cNvSpPr txBox="1"/>
          <p:nvPr/>
        </p:nvSpPr>
        <p:spPr>
          <a:xfrm>
            <a:off x="99245" y="2243424"/>
            <a:ext cx="1238400"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通过一套给全部互联网加密的程序，我们提高全球网络的私密性和安全性</a:t>
            </a:r>
            <a:endParaRPr lang="en-US" sz="1050" b="0" i="0" u="none" strike="noStrike" cap="none" dirty="0">
              <a:solidFill>
                <a:srgbClr val="595959"/>
              </a:solidFill>
              <a:latin typeface="Century Gothic"/>
              <a:ea typeface="Century Gothic"/>
              <a:cs typeface="Century Gothic"/>
              <a:sym typeface="Century Gothic"/>
            </a:endParaRPr>
          </a:p>
        </p:txBody>
      </p:sp>
      <p:sp>
        <p:nvSpPr>
          <p:cNvPr id="97" name="Shape 97"/>
          <p:cNvSpPr txBox="1"/>
          <p:nvPr/>
        </p:nvSpPr>
        <p:spPr>
          <a:xfrm>
            <a:off x="170795" y="1789825"/>
            <a:ext cx="10953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安全</a:t>
            </a:r>
            <a:endParaRPr lang="en-US" sz="1800" b="1" i="0" u="none" strike="noStrike" cap="none" dirty="0">
              <a:solidFill>
                <a:srgbClr val="595959"/>
              </a:solidFill>
              <a:latin typeface="Century Gothic"/>
              <a:ea typeface="Century Gothic"/>
              <a:cs typeface="Century Gothic"/>
              <a:sym typeface="Century Gothic"/>
            </a:endParaRPr>
          </a:p>
        </p:txBody>
      </p:sp>
      <p:pic>
        <p:nvPicPr>
          <p:cNvPr id="98" name="Shape 9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9250" y="3560222"/>
            <a:ext cx="1238400" cy="561600"/>
          </a:xfrm>
          <a:prstGeom prst="rect">
            <a:avLst/>
          </a:prstGeom>
          <a:noFill/>
          <a:ln>
            <a:noFill/>
          </a:ln>
        </p:spPr>
      </p:pic>
      <p:cxnSp>
        <p:nvCxnSpPr>
          <p:cNvPr id="99" name="Shape 99"/>
          <p:cNvCxnSpPr/>
          <p:nvPr/>
        </p:nvCxnSpPr>
        <p:spPr>
          <a:xfrm>
            <a:off x="1435752"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0" name="Shape 100"/>
          <p:cNvSpPr txBox="1"/>
          <p:nvPr/>
        </p:nvSpPr>
        <p:spPr>
          <a:xfrm>
            <a:off x="1333002" y="1789825"/>
            <a:ext cx="14592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网络</a:t>
            </a:r>
            <a:endParaRPr lang="en-US" sz="1800" b="1" i="0" u="none" strike="noStrike" cap="none" dirty="0">
              <a:solidFill>
                <a:srgbClr val="595959"/>
              </a:solidFill>
              <a:latin typeface="Century Gothic"/>
              <a:ea typeface="Century Gothic"/>
              <a:cs typeface="Century Gothic"/>
              <a:sym typeface="Century Gothic"/>
            </a:endParaRPr>
          </a:p>
        </p:txBody>
      </p:sp>
      <p:sp>
        <p:nvSpPr>
          <p:cNvPr id="101" name="Shape 101"/>
          <p:cNvSpPr txBox="1"/>
          <p:nvPr/>
        </p:nvSpPr>
        <p:spPr>
          <a:xfrm>
            <a:off x="1299402"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我们正在围绕网络创建一个生态体系，来提升软件定义数据中心的演化灵活性</a:t>
            </a:r>
            <a:r>
              <a:rPr lang="en-US" sz="1050" b="0" i="0" u="none" strike="noStrike" cap="none" dirty="0" smtClean="0">
                <a:solidFill>
                  <a:srgbClr val="595959"/>
                </a:solidFill>
                <a:latin typeface="Century Gothic"/>
                <a:ea typeface="Century Gothic"/>
                <a:cs typeface="Century Gothic"/>
                <a:sym typeface="Century Gothic"/>
              </a:rPr>
              <a:t>.</a:t>
            </a:r>
            <a:endParaRPr lang="en-US" sz="1050" b="0" i="0" u="none" strike="noStrike" cap="none" dirty="0">
              <a:solidFill>
                <a:srgbClr val="595959"/>
              </a:solidFill>
              <a:latin typeface="Century Gothic"/>
              <a:ea typeface="Century Gothic"/>
              <a:cs typeface="Century Gothic"/>
              <a:sym typeface="Century Gothic"/>
            </a:endParaRPr>
          </a:p>
        </p:txBody>
      </p:sp>
      <p:cxnSp>
        <p:nvCxnSpPr>
          <p:cNvPr id="102" name="Shape 102"/>
          <p:cNvCxnSpPr/>
          <p:nvPr/>
        </p:nvCxnSpPr>
        <p:spPr>
          <a:xfrm>
            <a:off x="2984984"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3" name="Shape 103"/>
          <p:cNvSpPr txBox="1"/>
          <p:nvPr/>
        </p:nvSpPr>
        <p:spPr>
          <a:xfrm>
            <a:off x="3182834" y="1789825"/>
            <a:ext cx="8580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云</a:t>
            </a:r>
            <a:endParaRPr lang="en-US" sz="1800" b="1" i="0" u="none" strike="noStrike" cap="none" dirty="0">
              <a:solidFill>
                <a:srgbClr val="595959"/>
              </a:solidFill>
              <a:latin typeface="Century Gothic"/>
              <a:ea typeface="Century Gothic"/>
              <a:cs typeface="Century Gothic"/>
              <a:sym typeface="Century Gothic"/>
            </a:endParaRPr>
          </a:p>
        </p:txBody>
      </p:sp>
      <p:sp>
        <p:nvSpPr>
          <p:cNvPr id="104" name="Shape 104"/>
          <p:cNvSpPr txBox="1"/>
          <p:nvPr/>
        </p:nvSpPr>
        <p:spPr>
          <a:xfrm>
            <a:off x="2848634"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我们正在为云创建一个可携带层，推动事实标准，研发所有云的综合管理层</a:t>
            </a:r>
            <a:r>
              <a:rPr lang="en-US" sz="1050" b="0" i="0" u="none" strike="noStrike" cap="none" dirty="0" smtClean="0">
                <a:solidFill>
                  <a:srgbClr val="595959"/>
                </a:solidFill>
                <a:latin typeface="Century Gothic"/>
                <a:ea typeface="Century Gothic"/>
                <a:cs typeface="Century Gothic"/>
                <a:sym typeface="Century Gothic"/>
              </a:rPr>
              <a:t>. </a:t>
            </a:r>
            <a:endParaRPr lang="en-US" sz="1050" b="0" i="0" u="none" strike="noStrike" cap="none" dirty="0">
              <a:solidFill>
                <a:srgbClr val="595959"/>
              </a:solidFill>
              <a:latin typeface="Century Gothic"/>
              <a:ea typeface="Century Gothic"/>
              <a:cs typeface="Century Gothic"/>
              <a:sym typeface="Century Gothic"/>
            </a:endParaRPr>
          </a:p>
        </p:txBody>
      </p:sp>
      <p:cxnSp>
        <p:nvCxnSpPr>
          <p:cNvPr id="105" name="Shape 105"/>
          <p:cNvCxnSpPr/>
          <p:nvPr/>
        </p:nvCxnSpPr>
        <p:spPr>
          <a:xfrm>
            <a:off x="4607701"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6" name="Shape 106"/>
          <p:cNvSpPr txBox="1"/>
          <p:nvPr/>
        </p:nvSpPr>
        <p:spPr>
          <a:xfrm>
            <a:off x="4496251" y="1789825"/>
            <a:ext cx="14766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汽车</a:t>
            </a:r>
            <a:endParaRPr lang="en-US" sz="1800" b="1" i="0" u="none" strike="noStrike" cap="none" dirty="0">
              <a:solidFill>
                <a:srgbClr val="595959"/>
              </a:solidFill>
              <a:latin typeface="Century Gothic"/>
              <a:ea typeface="Century Gothic"/>
              <a:cs typeface="Century Gothic"/>
              <a:sym typeface="Century Gothic"/>
            </a:endParaRPr>
          </a:p>
        </p:txBody>
      </p:sp>
      <p:sp>
        <p:nvSpPr>
          <p:cNvPr id="107" name="Shape 107"/>
          <p:cNvSpPr txBox="1"/>
          <p:nvPr/>
        </p:nvSpPr>
        <p:spPr>
          <a:xfrm>
            <a:off x="4471351"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我们在创建一个汽车领域的信息娱乐平台，该平台未来可以拓展到仪表盘和远程信息处理系统</a:t>
            </a:r>
            <a:r>
              <a:rPr lang="en-US" sz="1050" b="0" i="0" u="none" strike="noStrike" cap="none" dirty="0" smtClean="0">
                <a:solidFill>
                  <a:srgbClr val="595959"/>
                </a:solidFill>
                <a:latin typeface="Century Gothic"/>
                <a:ea typeface="Century Gothic"/>
                <a:cs typeface="Century Gothic"/>
                <a:sym typeface="Century Gothic"/>
              </a:rPr>
              <a:t>.</a:t>
            </a:r>
            <a:endParaRPr lang="en-US" sz="1050" b="0" i="0" u="none" strike="noStrike" cap="none" dirty="0">
              <a:solidFill>
                <a:srgbClr val="595959"/>
              </a:solidFill>
              <a:latin typeface="Century Gothic"/>
              <a:ea typeface="Century Gothic"/>
              <a:cs typeface="Century Gothic"/>
              <a:sym typeface="Century Gothic"/>
            </a:endParaRPr>
          </a:p>
        </p:txBody>
      </p:sp>
      <p:pic>
        <p:nvPicPr>
          <p:cNvPr id="108" name="Shape 10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654549" y="3560222"/>
            <a:ext cx="1239300" cy="561600"/>
          </a:xfrm>
          <a:prstGeom prst="rect">
            <a:avLst/>
          </a:prstGeom>
          <a:noFill/>
          <a:ln>
            <a:noFill/>
          </a:ln>
        </p:spPr>
      </p:pic>
      <p:cxnSp>
        <p:nvCxnSpPr>
          <p:cNvPr id="109" name="Shape 109"/>
          <p:cNvCxnSpPr/>
          <p:nvPr/>
        </p:nvCxnSpPr>
        <p:spPr>
          <a:xfrm>
            <a:off x="6157046" y="2206659"/>
            <a:ext cx="1253699" cy="0"/>
          </a:xfrm>
          <a:prstGeom prst="straightConnector1">
            <a:avLst/>
          </a:prstGeom>
          <a:noFill/>
          <a:ln w="9525" cap="flat" cmpd="sng">
            <a:solidFill>
              <a:srgbClr val="BFBFBF"/>
            </a:solidFill>
            <a:prstDash val="solid"/>
            <a:round/>
            <a:headEnd type="none" w="med" len="med"/>
            <a:tailEnd type="none" w="med" len="med"/>
          </a:ln>
        </p:spPr>
      </p:cxnSp>
      <p:sp>
        <p:nvSpPr>
          <p:cNvPr id="110" name="Shape 110"/>
          <p:cNvSpPr txBox="1"/>
          <p:nvPr/>
        </p:nvSpPr>
        <p:spPr>
          <a:xfrm>
            <a:off x="6065546" y="1789825"/>
            <a:ext cx="1436699"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smtClean="0">
                <a:solidFill>
                  <a:srgbClr val="595959"/>
                </a:solidFill>
                <a:latin typeface="Century Gothic"/>
                <a:ea typeface="Century Gothic"/>
                <a:cs typeface="Century Gothic"/>
                <a:sym typeface="Century Gothic"/>
              </a:rPr>
              <a:t>区块链</a:t>
            </a:r>
            <a:endParaRPr lang="en-US" sz="1800" b="1" i="0" u="none" strike="noStrike" cap="none" dirty="0">
              <a:solidFill>
                <a:srgbClr val="595959"/>
              </a:solidFill>
              <a:latin typeface="Century Gothic"/>
              <a:ea typeface="Century Gothic"/>
              <a:cs typeface="Century Gothic"/>
              <a:sym typeface="Century Gothic"/>
            </a:endParaRPr>
          </a:p>
        </p:txBody>
      </p:sp>
      <p:sp>
        <p:nvSpPr>
          <p:cNvPr id="111" name="Shape 111"/>
          <p:cNvSpPr txBox="1"/>
          <p:nvPr/>
        </p:nvSpPr>
        <p:spPr>
          <a:xfrm>
            <a:off x="6020696" y="2243424"/>
            <a:ext cx="1526399"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smtClean="0">
                <a:solidFill>
                  <a:srgbClr val="595959"/>
                </a:solidFill>
                <a:latin typeface="Century Gothic"/>
                <a:ea typeface="Century Gothic"/>
                <a:cs typeface="Century Gothic"/>
                <a:sym typeface="Century Gothic"/>
              </a:rPr>
              <a:t>我们正在创建一个持久、安全的渠道账目管理系统，今后实现成本优化的分散性商业网络更为容易</a:t>
            </a:r>
            <a:r>
              <a:rPr lang="en-US" sz="1050" b="0" i="0" u="none" strike="noStrike" cap="none" dirty="0" smtClean="0">
                <a:solidFill>
                  <a:srgbClr val="595959"/>
                </a:solidFill>
                <a:latin typeface="Century Gothic"/>
                <a:ea typeface="Century Gothic"/>
                <a:cs typeface="Century Gothic"/>
                <a:sym typeface="Century Gothic"/>
              </a:rPr>
              <a:t>.</a:t>
            </a:r>
            <a:endParaRPr lang="en-US" sz="1050" b="0" i="0" u="none" strike="noStrike" cap="none" dirty="0">
              <a:solidFill>
                <a:srgbClr val="595959"/>
              </a:solidFill>
              <a:latin typeface="Century Gothic"/>
              <a:ea typeface="Century Gothic"/>
              <a:cs typeface="Century Gothic"/>
              <a:sym typeface="Century Gothic"/>
            </a:endParaRPr>
          </a:p>
        </p:txBody>
      </p:sp>
      <p:sp>
        <p:nvSpPr>
          <p:cNvPr id="112" name="Shape 112"/>
          <p:cNvSpPr txBox="1"/>
          <p:nvPr/>
        </p:nvSpPr>
        <p:spPr>
          <a:xfrm>
            <a:off x="1153418" y="4222183"/>
            <a:ext cx="7197300" cy="253800"/>
          </a:xfrm>
          <a:prstGeom prst="rect">
            <a:avLst/>
          </a:prstGeom>
          <a:noFill/>
          <a:ln>
            <a:noFill/>
          </a:ln>
        </p:spPr>
        <p:txBody>
          <a:bodyPr lIns="91425" tIns="45700" rIns="91425" bIns="45700" anchor="t" anchorCtr="0">
            <a:noAutofit/>
          </a:bodyPr>
          <a:lstStyle/>
          <a:p>
            <a:pPr marL="0" marR="0" lvl="0" indent="-69850" algn="ctr" rtl="0">
              <a:lnSpc>
                <a:spcPct val="100000"/>
              </a:lnSpc>
              <a:spcBef>
                <a:spcPts val="0"/>
              </a:spcBef>
              <a:spcAft>
                <a:spcPts val="0"/>
              </a:spcAft>
              <a:buClr>
                <a:schemeClr val="dk1"/>
              </a:buClr>
              <a:buSzPct val="100000"/>
              <a:buFont typeface="Arial"/>
              <a:buNone/>
            </a:pPr>
            <a:r>
              <a:rPr lang="zh-CN" altLang="en-US" sz="1050" dirty="0" smtClean="0">
                <a:solidFill>
                  <a:srgbClr val="0099EE"/>
                </a:solidFill>
                <a:latin typeface="Century Gothic"/>
                <a:ea typeface="Century Gothic"/>
                <a:cs typeface="Century Gothic"/>
                <a:sym typeface="Century Gothic"/>
              </a:rPr>
              <a:t>我们定期增加项目，最新的项目列表，请登陆</a:t>
            </a:r>
            <a:r>
              <a:rPr lang="en-US" sz="1050" dirty="0" smtClean="0">
                <a:solidFill>
                  <a:srgbClr val="0099EE"/>
                </a:solidFill>
                <a:latin typeface="Century Gothic"/>
                <a:ea typeface="Century Gothic"/>
                <a:cs typeface="Century Gothic"/>
                <a:sym typeface="Century Gothic"/>
              </a:rPr>
              <a:t> </a:t>
            </a:r>
            <a:r>
              <a:rPr lang="en-US" sz="1050" dirty="0" err="1">
                <a:solidFill>
                  <a:srgbClr val="0099EE"/>
                </a:solidFill>
                <a:latin typeface="Century Gothic"/>
                <a:ea typeface="Century Gothic"/>
                <a:cs typeface="Century Gothic"/>
                <a:sym typeface="Century Gothic"/>
              </a:rPr>
              <a:t>tlfprojects.org</a:t>
            </a:r>
            <a:endParaRPr lang="en-US" sz="1050" dirty="0">
              <a:solidFill>
                <a:srgbClr val="0099EE"/>
              </a:solidFill>
              <a:latin typeface="Century Gothic"/>
              <a:ea typeface="Century Gothic"/>
              <a:cs typeface="Century Gothic"/>
              <a:sym typeface="Century Gothic"/>
            </a:endParaRPr>
          </a:p>
        </p:txBody>
      </p:sp>
      <p:pic>
        <p:nvPicPr>
          <p:cNvPr id="113" name="Shape 11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18145" y="1203632"/>
            <a:ext cx="600600" cy="600599"/>
          </a:xfrm>
          <a:prstGeom prst="rect">
            <a:avLst/>
          </a:prstGeom>
          <a:noFill/>
          <a:ln>
            <a:noFill/>
          </a:ln>
        </p:spPr>
      </p:pic>
      <p:pic>
        <p:nvPicPr>
          <p:cNvPr id="114" name="Shape 11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804276" y="1203632"/>
            <a:ext cx="600600" cy="600599"/>
          </a:xfrm>
          <a:prstGeom prst="rect">
            <a:avLst/>
          </a:prstGeom>
          <a:noFill/>
          <a:ln>
            <a:noFill/>
          </a:ln>
        </p:spPr>
      </p:pic>
      <p:pic>
        <p:nvPicPr>
          <p:cNvPr id="115" name="Shape 11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190407" y="1070882"/>
            <a:ext cx="866100" cy="866099"/>
          </a:xfrm>
          <a:prstGeom prst="rect">
            <a:avLst/>
          </a:prstGeom>
          <a:noFill/>
          <a:ln>
            <a:noFill/>
          </a:ln>
        </p:spPr>
      </p:pic>
      <p:pic>
        <p:nvPicPr>
          <p:cNvPr id="116" name="Shape 116"/>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842038" y="1063832"/>
            <a:ext cx="880200" cy="880199"/>
          </a:xfrm>
          <a:prstGeom prst="rect">
            <a:avLst/>
          </a:prstGeom>
          <a:noFill/>
          <a:ln>
            <a:noFill/>
          </a:ln>
        </p:spPr>
      </p:pic>
      <p:pic>
        <p:nvPicPr>
          <p:cNvPr id="117" name="Shape 117"/>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6507769" y="1160882"/>
            <a:ext cx="686100" cy="686099"/>
          </a:xfrm>
          <a:prstGeom prst="rect">
            <a:avLst/>
          </a:prstGeom>
          <a:noFill/>
          <a:ln>
            <a:noFill/>
          </a:ln>
        </p:spPr>
      </p:pic>
      <p:pic>
        <p:nvPicPr>
          <p:cNvPr id="118" name="Shape 118"/>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1435751" y="3717604"/>
            <a:ext cx="1123201" cy="246835"/>
          </a:xfrm>
          <a:prstGeom prst="rect">
            <a:avLst/>
          </a:prstGeom>
          <a:noFill/>
          <a:ln>
            <a:noFill/>
          </a:ln>
        </p:spPr>
      </p:pic>
      <p:sp>
        <p:nvSpPr>
          <p:cNvPr id="119" name="Shape 11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3</a:t>
            </a:fld>
            <a:endParaRPr lang="en-US"/>
          </a:p>
        </p:txBody>
      </p:sp>
      <p:pic>
        <p:nvPicPr>
          <p:cNvPr id="120" name="Shape 120"/>
          <p:cNvPicPr preferRelativeResize="0"/>
          <p:nvPr/>
        </p:nvPicPr>
        <p:blipFill rotWithShape="1">
          <a:blip r:embed="rId11">
            <a:alphaModFix/>
          </a:blip>
          <a:srcRect/>
          <a:stretch/>
        </p:blipFill>
        <p:spPr>
          <a:xfrm>
            <a:off x="2829159" y="3717572"/>
            <a:ext cx="1555200" cy="246900"/>
          </a:xfrm>
          <a:prstGeom prst="rect">
            <a:avLst/>
          </a:prstGeom>
          <a:noFill/>
          <a:ln>
            <a:noFill/>
          </a:ln>
        </p:spPr>
      </p:pic>
      <p:cxnSp>
        <p:nvCxnSpPr>
          <p:cNvPr id="121" name="Shape 121"/>
          <p:cNvCxnSpPr/>
          <p:nvPr/>
        </p:nvCxnSpPr>
        <p:spPr>
          <a:xfrm>
            <a:off x="7695596"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22" name="Shape 122"/>
          <p:cNvSpPr txBox="1"/>
          <p:nvPr/>
        </p:nvSpPr>
        <p:spPr>
          <a:xfrm>
            <a:off x="7604096" y="1789825"/>
            <a:ext cx="14367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en-US" sz="1800" b="1">
                <a:solidFill>
                  <a:srgbClr val="595959"/>
                </a:solidFill>
                <a:latin typeface="Century Gothic"/>
                <a:ea typeface="Century Gothic"/>
                <a:cs typeface="Century Gothic"/>
                <a:sym typeface="Century Gothic"/>
              </a:rPr>
              <a:t>Web</a:t>
            </a:r>
          </a:p>
        </p:txBody>
      </p:sp>
      <p:sp>
        <p:nvSpPr>
          <p:cNvPr id="123" name="Shape 123"/>
          <p:cNvSpPr txBox="1"/>
          <p:nvPr/>
        </p:nvSpPr>
        <p:spPr>
          <a:xfrm>
            <a:off x="7559246" y="2243424"/>
            <a:ext cx="1526400"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dirty="0" smtClean="0">
                <a:solidFill>
                  <a:srgbClr val="595959"/>
                </a:solidFill>
                <a:latin typeface="Century Gothic"/>
                <a:ea typeface="Century Gothic"/>
                <a:cs typeface="Century Gothic"/>
                <a:sym typeface="Century Gothic"/>
              </a:rPr>
              <a:t>我们正在为未来的万网、移动网络、无服务器网络及物联网的应用提供应用研发框架</a:t>
            </a:r>
            <a:r>
              <a:rPr lang="en-US" sz="1050" dirty="0" smtClean="0">
                <a:solidFill>
                  <a:srgbClr val="595959"/>
                </a:solidFill>
                <a:latin typeface="Century Gothic"/>
                <a:ea typeface="Century Gothic"/>
                <a:cs typeface="Century Gothic"/>
                <a:sym typeface="Century Gothic"/>
              </a:rPr>
              <a:t>.</a:t>
            </a:r>
            <a:endParaRPr lang="en-US" sz="1050" dirty="0">
              <a:solidFill>
                <a:srgbClr val="595959"/>
              </a:solidFill>
              <a:latin typeface="Century Gothic"/>
              <a:ea typeface="Century Gothic"/>
              <a:cs typeface="Century Gothic"/>
              <a:sym typeface="Century Gothic"/>
            </a:endParaRPr>
          </a:p>
        </p:txBody>
      </p:sp>
      <p:pic>
        <p:nvPicPr>
          <p:cNvPr id="124" name="Shape 124" descr="ico_web.png"/>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7979400" y="1160882"/>
            <a:ext cx="686100" cy="686099"/>
          </a:xfrm>
          <a:prstGeom prst="rect">
            <a:avLst/>
          </a:prstGeom>
          <a:noFill/>
          <a:ln>
            <a:noFill/>
          </a:ln>
        </p:spPr>
      </p:pic>
      <p:pic>
        <p:nvPicPr>
          <p:cNvPr id="125" name="Shape 125"/>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6028450" y="3722181"/>
            <a:ext cx="1526400" cy="328168"/>
          </a:xfrm>
          <a:prstGeom prst="rect">
            <a:avLst/>
          </a:prstGeom>
          <a:noFill/>
          <a:ln>
            <a:noFill/>
          </a:ln>
        </p:spPr>
      </p:pic>
      <p:pic>
        <p:nvPicPr>
          <p:cNvPr id="126" name="Shape 126"/>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7882349" y="3571421"/>
            <a:ext cx="880198" cy="5392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a:spLocks noGrp="1"/>
          </p:cNvSpPr>
          <p:nvPr>
            <p:ph type="title"/>
          </p:nvPr>
        </p:nvSpPr>
        <p:spPr>
          <a:xfrm>
            <a:off x="197397" y="159275"/>
            <a:ext cx="8520600" cy="572700"/>
          </a:xfrm>
          <a:prstGeom prst="rect">
            <a:avLst/>
          </a:prstGeom>
        </p:spPr>
        <p:txBody>
          <a:bodyPr wrap="square" lIns="91425" tIns="91425" rIns="91425" bIns="91425" anchor="t" anchorCtr="0">
            <a:noAutofit/>
          </a:bodyPr>
          <a:lstStyle/>
          <a:p>
            <a:pPr marL="0" lvl="0" indent="0" rtl="0">
              <a:spcBef>
                <a:spcPts val="0"/>
              </a:spcBef>
              <a:buNone/>
            </a:pPr>
            <a:r>
              <a:rPr lang="en-US" dirty="0" err="1">
                <a:latin typeface="Century Gothic"/>
                <a:ea typeface="Century Gothic"/>
                <a:cs typeface="Century Gothic"/>
                <a:sym typeface="Century Gothic"/>
              </a:rPr>
              <a:t>KubeCon</a:t>
            </a:r>
            <a:r>
              <a:rPr lang="en-US" dirty="0">
                <a:latin typeface="Century Gothic"/>
                <a:ea typeface="Century Gothic"/>
                <a:cs typeface="Century Gothic"/>
                <a:sym typeface="Century Gothic"/>
              </a:rPr>
              <a:t> + </a:t>
            </a:r>
            <a:r>
              <a:rPr lang="en-US" dirty="0" err="1">
                <a:latin typeface="Century Gothic"/>
                <a:ea typeface="Century Gothic"/>
                <a:cs typeface="Century Gothic"/>
                <a:sym typeface="Century Gothic"/>
              </a:rPr>
              <a:t>CloudNativeCon</a:t>
            </a:r>
            <a:r>
              <a:rPr lang="en-US" dirty="0">
                <a:latin typeface="Century Gothic"/>
                <a:ea typeface="Century Gothic"/>
                <a:cs typeface="Century Gothic"/>
                <a:sym typeface="Century Gothic"/>
              </a:rPr>
              <a:t> </a:t>
            </a:r>
            <a:r>
              <a:rPr lang="zh-CN" altLang="en-US" dirty="0" smtClean="0">
                <a:latin typeface="Century Gothic"/>
                <a:ea typeface="Century Gothic"/>
                <a:cs typeface="Century Gothic"/>
                <a:sym typeface="Century Gothic"/>
              </a:rPr>
              <a:t>参会人数</a:t>
            </a:r>
            <a:endParaRPr lang="en-US" dirty="0">
              <a:latin typeface="Century Gothic"/>
              <a:ea typeface="Century Gothic"/>
              <a:cs typeface="Century Gothic"/>
              <a:sym typeface="Century Gothic"/>
            </a:endParaRPr>
          </a:p>
        </p:txBody>
      </p:sp>
      <p:pic>
        <p:nvPicPr>
          <p:cNvPr id="691" name="Shape 691" title="Chart"/>
          <p:cNvPicPr preferRelativeResize="0"/>
          <p:nvPr/>
        </p:nvPicPr>
        <p:blipFill>
          <a:blip r:embed="rId3">
            <a:alphaModFix/>
          </a:blip>
          <a:stretch>
            <a:fillRect/>
          </a:stretch>
        </p:blipFill>
        <p:spPr>
          <a:xfrm>
            <a:off x="364856" y="1042837"/>
            <a:ext cx="8022996" cy="3716211"/>
          </a:xfrm>
          <a:prstGeom prst="rect">
            <a:avLst/>
          </a:prstGeom>
          <a:noFill/>
          <a:ln>
            <a:noFill/>
          </a:ln>
        </p:spPr>
      </p:pic>
      <p:sp>
        <p:nvSpPr>
          <p:cNvPr id="692" name="Shape 692"/>
          <p:cNvSpPr txBox="1">
            <a:spLocks noGrp="1"/>
          </p:cNvSpPr>
          <p:nvPr>
            <p:ph type="sldNum" idx="12"/>
          </p:nvPr>
        </p:nvSpPr>
        <p:spPr>
          <a:xfrm>
            <a:off x="185504" y="47775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30</a:t>
            </a:fld>
            <a:endParaRPr lang="en-US"/>
          </a:p>
        </p:txBody>
      </p:sp>
    </p:spTree>
    <p:extLst>
      <p:ext uri="{BB962C8B-B14F-4D97-AF65-F5344CB8AC3E}">
        <p14:creationId xmlns:p14="http://schemas.microsoft.com/office/powerpoint/2010/main" val="1021522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title"/>
          </p:nvPr>
        </p:nvSpPr>
        <p:spPr>
          <a:xfrm>
            <a:off x="197397" y="159275"/>
            <a:ext cx="8520600" cy="572700"/>
          </a:xfrm>
          <a:prstGeom prst="rect">
            <a:avLst/>
          </a:prstGeom>
        </p:spPr>
        <p:txBody>
          <a:bodyPr wrap="square" lIns="91425" tIns="91425" rIns="91425" bIns="91425" anchor="t" anchorCtr="0">
            <a:noAutofit/>
          </a:bodyPr>
          <a:lstStyle/>
          <a:p>
            <a:pPr marL="0" lvl="0" indent="0" rtl="0">
              <a:spcBef>
                <a:spcPts val="0"/>
              </a:spcBef>
              <a:buNone/>
            </a:pPr>
            <a:r>
              <a:rPr lang="en-US" dirty="0" err="1">
                <a:latin typeface="Century Gothic"/>
                <a:ea typeface="Century Gothic"/>
                <a:cs typeface="Century Gothic"/>
                <a:sym typeface="Century Gothic"/>
              </a:rPr>
              <a:t>KubeCon</a:t>
            </a:r>
            <a:r>
              <a:rPr lang="en-US" dirty="0">
                <a:latin typeface="Century Gothic"/>
                <a:ea typeface="Century Gothic"/>
                <a:cs typeface="Century Gothic"/>
                <a:sym typeface="Century Gothic"/>
              </a:rPr>
              <a:t> + </a:t>
            </a:r>
            <a:r>
              <a:rPr lang="en-US" dirty="0" err="1">
                <a:latin typeface="Century Gothic"/>
                <a:ea typeface="Century Gothic"/>
                <a:cs typeface="Century Gothic"/>
                <a:sym typeface="Century Gothic"/>
              </a:rPr>
              <a:t>CloudNativeCon</a:t>
            </a:r>
            <a:r>
              <a:rPr lang="en-US" dirty="0">
                <a:latin typeface="Century Gothic"/>
                <a:ea typeface="Century Gothic"/>
                <a:cs typeface="Century Gothic"/>
                <a:sym typeface="Century Gothic"/>
              </a:rPr>
              <a:t> </a:t>
            </a:r>
            <a:r>
              <a:rPr lang="zh-CN" altLang="en-US" dirty="0" smtClean="0">
                <a:latin typeface="Century Gothic"/>
                <a:ea typeface="Century Gothic"/>
                <a:cs typeface="Century Gothic"/>
                <a:sym typeface="Century Gothic"/>
              </a:rPr>
              <a:t>赞助商数量</a:t>
            </a:r>
            <a:endParaRPr lang="en-US" dirty="0">
              <a:latin typeface="Century Gothic"/>
              <a:ea typeface="Century Gothic"/>
              <a:cs typeface="Century Gothic"/>
              <a:sym typeface="Century Gothic"/>
            </a:endParaRPr>
          </a:p>
        </p:txBody>
      </p:sp>
      <p:pic>
        <p:nvPicPr>
          <p:cNvPr id="699" name="Shape 699" title="Chart"/>
          <p:cNvPicPr preferRelativeResize="0"/>
          <p:nvPr/>
        </p:nvPicPr>
        <p:blipFill>
          <a:blip r:embed="rId3">
            <a:alphaModFix/>
          </a:blip>
          <a:stretch>
            <a:fillRect/>
          </a:stretch>
        </p:blipFill>
        <p:spPr>
          <a:xfrm>
            <a:off x="335231" y="1051668"/>
            <a:ext cx="7984894" cy="3698568"/>
          </a:xfrm>
          <a:prstGeom prst="rect">
            <a:avLst/>
          </a:prstGeom>
          <a:noFill/>
          <a:ln>
            <a:noFill/>
          </a:ln>
        </p:spPr>
      </p:pic>
      <p:sp>
        <p:nvSpPr>
          <p:cNvPr id="700" name="Shape 700"/>
          <p:cNvSpPr txBox="1">
            <a:spLocks noGrp="1"/>
          </p:cNvSpPr>
          <p:nvPr>
            <p:ph type="sldNum" idx="12"/>
          </p:nvPr>
        </p:nvSpPr>
        <p:spPr>
          <a:xfrm>
            <a:off x="185504" y="47775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31</a:t>
            </a:fld>
            <a:endParaRPr lang="en-US"/>
          </a:p>
        </p:txBody>
      </p:sp>
    </p:spTree>
    <p:extLst>
      <p:ext uri="{BB962C8B-B14F-4D97-AF65-F5344CB8AC3E}">
        <p14:creationId xmlns:p14="http://schemas.microsoft.com/office/powerpoint/2010/main" val="1405592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加入</a:t>
            </a:r>
            <a:r>
              <a:rPr lang="en-US" sz="2600" b="0" i="0" u="none" strike="noStrike" cap="none" dirty="0" smtClean="0">
                <a:solidFill>
                  <a:srgbClr val="FFFFFF"/>
                </a:solidFill>
                <a:latin typeface="Century Gothic"/>
                <a:ea typeface="Century Gothic"/>
                <a:cs typeface="Century Gothic"/>
                <a:sym typeface="Century Gothic"/>
              </a:rPr>
              <a:t> </a:t>
            </a: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smtClean="0">
                <a:solidFill>
                  <a:srgbClr val="FFFFFF"/>
                </a:solidFill>
                <a:latin typeface="Century Gothic"/>
                <a:ea typeface="Century Gothic"/>
                <a:cs typeface="Century Gothic"/>
                <a:sym typeface="Century Gothic"/>
              </a:rPr>
              <a:t>非常方便</a:t>
            </a:r>
            <a:r>
              <a:rPr lang="en-US" sz="2600" b="0" i="0" u="none" strike="noStrike" cap="none" dirty="0" smtClean="0">
                <a:solidFill>
                  <a:srgbClr val="FFFFFF"/>
                </a:solidFill>
                <a:latin typeface="Century Gothic"/>
                <a:ea typeface="Century Gothic"/>
                <a:cs typeface="Century Gothic"/>
                <a:sym typeface="Century Gothic"/>
              </a:rPr>
              <a:t>!</a:t>
            </a:r>
            <a:endParaRPr lang="en-US" sz="2600" b="0" i="0" u="none" strike="noStrike" cap="none" dirty="0">
              <a:solidFill>
                <a:srgbClr val="FFFFFF"/>
              </a:solidFill>
              <a:latin typeface="Century Gothic"/>
              <a:ea typeface="Century Gothic"/>
              <a:cs typeface="Century Gothic"/>
              <a:sym typeface="Century Gothic"/>
            </a:endParaRPr>
          </a:p>
        </p:txBody>
      </p:sp>
      <p:sp>
        <p:nvSpPr>
          <p:cNvPr id="423" name="Shape 423"/>
          <p:cNvSpPr txBox="1">
            <a:spLocks noGrp="1"/>
          </p:cNvSpPr>
          <p:nvPr>
            <p:ph type="sldNum" idx="12"/>
          </p:nvPr>
        </p:nvSpPr>
        <p:spPr>
          <a:xfrm>
            <a:off x="8556783" y="6333134"/>
            <a:ext cx="548700" cy="525000"/>
          </a:xfrm>
          <a:prstGeom prst="rect">
            <a:avLst/>
          </a:prstGeom>
          <a:noFill/>
          <a:ln>
            <a:noFill/>
          </a:ln>
        </p:spPr>
        <p:txBody>
          <a:bodyPr lIns="91425" tIns="45675" rIns="91425" bIns="45675" anchor="ctr" anchorCtr="0">
            <a:noAutofit/>
          </a:bodyPr>
          <a:lstStyle/>
          <a:p>
            <a:pPr lvl="0" rtl="0">
              <a:spcBef>
                <a:spcPts val="0"/>
              </a:spcBef>
              <a:buNone/>
            </a:pPr>
            <a:fld id="{00000000-1234-1234-1234-123412341234}" type="slidenum">
              <a:rPr lang="en-US"/>
              <a:t>32</a:t>
            </a:fld>
            <a:endParaRPr lang="en-US"/>
          </a:p>
        </p:txBody>
      </p:sp>
      <p:sp>
        <p:nvSpPr>
          <p:cNvPr id="424" name="Shape 424"/>
          <p:cNvSpPr txBox="1">
            <a:spLocks noGrp="1"/>
          </p:cNvSpPr>
          <p:nvPr>
            <p:ph type="body" idx="1"/>
          </p:nvPr>
        </p:nvSpPr>
        <p:spPr>
          <a:xfrm>
            <a:off x="237575" y="974225"/>
            <a:ext cx="8682600" cy="3717900"/>
          </a:xfrm>
          <a:prstGeom prst="rect">
            <a:avLst/>
          </a:prstGeom>
        </p:spPr>
        <p:txBody>
          <a:bodyPr lIns="91425" tIns="91425" rIns="91425" bIns="91425" anchor="t" anchorCtr="0">
            <a:noAutofit/>
          </a:bodyPr>
          <a:lstStyle/>
          <a:p>
            <a:pPr marL="0" lvl="0" indent="0" rtl="0">
              <a:spcBef>
                <a:spcPts val="0"/>
              </a:spcBef>
              <a:buClr>
                <a:srgbClr val="00C0C2"/>
              </a:buClr>
              <a:buSzPct val="25000"/>
              <a:buFont typeface="Century Gothic"/>
              <a:buNone/>
            </a:pPr>
            <a:r>
              <a:rPr lang="zh-CN" altLang="en-US" sz="2100" dirty="0" smtClean="0"/>
              <a:t>现在加入</a:t>
            </a:r>
            <a:r>
              <a:rPr lang="en-US" sz="2100" dirty="0" smtClean="0"/>
              <a:t>: </a:t>
            </a:r>
            <a:r>
              <a:rPr lang="en-US" sz="2100" u="sng" dirty="0">
                <a:solidFill>
                  <a:schemeClr val="hlink"/>
                </a:solidFill>
                <a:hlinkClick r:id="rId3"/>
              </a:rPr>
              <a:t>https://cncf.io/join</a:t>
            </a:r>
          </a:p>
          <a:p>
            <a:pPr marL="0" lvl="0" indent="0" rtl="0">
              <a:spcBef>
                <a:spcPts val="0"/>
              </a:spcBef>
              <a:buClr>
                <a:srgbClr val="00C0C2"/>
              </a:buClr>
              <a:buSzPct val="25000"/>
              <a:buFont typeface="Arial"/>
              <a:buNone/>
            </a:pPr>
            <a:endParaRPr sz="2100" dirty="0"/>
          </a:p>
          <a:p>
            <a:pPr marL="0" lvl="0" indent="0" rtl="0">
              <a:spcBef>
                <a:spcPts val="0"/>
              </a:spcBef>
              <a:buClr>
                <a:srgbClr val="00C0C2"/>
              </a:buClr>
              <a:buSzPct val="25000"/>
              <a:buFont typeface="Century Gothic"/>
              <a:buNone/>
            </a:pPr>
            <a:r>
              <a:rPr lang="zh-CN" altLang="en-US" sz="2100" dirty="0" smtClean="0"/>
              <a:t>或者</a:t>
            </a:r>
          </a:p>
          <a:p>
            <a:pPr marL="0" lvl="0" indent="0" rtl="0">
              <a:spcBef>
                <a:spcPts val="0"/>
              </a:spcBef>
              <a:buClr>
                <a:srgbClr val="00C0C2"/>
              </a:buClr>
              <a:buSzPct val="25000"/>
              <a:buFont typeface="Century Gothic"/>
              <a:buNone/>
            </a:pPr>
            <a:endParaRPr sz="2100" dirty="0"/>
          </a:p>
          <a:p>
            <a:pPr marL="0" lvl="0" indent="0" rtl="0">
              <a:spcBef>
                <a:spcPts val="0"/>
              </a:spcBef>
              <a:buClr>
                <a:srgbClr val="00C0C2"/>
              </a:buClr>
              <a:buSzPct val="25000"/>
              <a:buFont typeface="Century Gothic"/>
              <a:buNone/>
            </a:pPr>
            <a:r>
              <a:rPr lang="zh-CN" altLang="en-US" sz="2100" dirty="0" smtClean="0"/>
              <a:t>常见问题</a:t>
            </a:r>
            <a:r>
              <a:rPr lang="en-US" sz="2100" dirty="0" smtClean="0"/>
              <a:t>:</a:t>
            </a:r>
            <a:r>
              <a:rPr lang="zh-CN" altLang="en-US" sz="2100" dirty="0"/>
              <a:t> </a:t>
            </a:r>
            <a:r>
              <a:rPr lang="en-US" sz="2100" u="sng" dirty="0" smtClean="0">
                <a:solidFill>
                  <a:schemeClr val="hlink"/>
                </a:solidFill>
                <a:hlinkClick r:id="rId4"/>
              </a:rPr>
              <a:t>info@cncf.io</a:t>
            </a:r>
          </a:p>
          <a:p>
            <a:pPr marL="0" lvl="0" indent="0" rtl="0">
              <a:spcBef>
                <a:spcPts val="0"/>
              </a:spcBef>
              <a:buClr>
                <a:srgbClr val="00C0C2"/>
              </a:buClr>
              <a:buSzPct val="25000"/>
              <a:buFont typeface="Century Gothic"/>
              <a:buNone/>
            </a:pPr>
            <a:r>
              <a:rPr lang="zh-CN" altLang="en-US" sz="2100" dirty="0" smtClean="0"/>
              <a:t>公关事务</a:t>
            </a:r>
            <a:r>
              <a:rPr lang="en-US" sz="2100" dirty="0" smtClean="0"/>
              <a:t>: </a:t>
            </a:r>
            <a:r>
              <a:rPr lang="en-US" sz="2100" u="sng" dirty="0" smtClean="0">
                <a:solidFill>
                  <a:schemeClr val="hlink"/>
                </a:solidFill>
                <a:hlinkClick r:id="rId5"/>
              </a:rPr>
              <a:t>pr@cncf.io</a:t>
            </a:r>
          </a:p>
          <a:p>
            <a:pPr marL="0" lvl="0" indent="0" rtl="0">
              <a:spcBef>
                <a:spcPts val="0"/>
              </a:spcBef>
              <a:buClr>
                <a:srgbClr val="00C0C2"/>
              </a:buClr>
              <a:buSzPct val="25000"/>
              <a:buFont typeface="Century Gothic"/>
              <a:buNone/>
            </a:pPr>
            <a:r>
              <a:rPr lang="zh-CN" altLang="en-US" sz="2100" dirty="0" smtClean="0"/>
              <a:t>活动赞助</a:t>
            </a:r>
            <a:r>
              <a:rPr lang="en-US" sz="2100" dirty="0" smtClean="0"/>
              <a:t>: </a:t>
            </a:r>
            <a:r>
              <a:rPr lang="en-US" sz="2100" u="sng" dirty="0" smtClean="0">
                <a:solidFill>
                  <a:schemeClr val="hlink"/>
                </a:solidFill>
                <a:hlinkClick r:id="rId6"/>
              </a:rPr>
              <a:t>sponsor@cncf.io</a:t>
            </a:r>
            <a:endParaRPr lang="en-US" sz="2100" u="sng" dirty="0">
              <a:solidFill>
                <a:schemeClr val="hlink"/>
              </a:solidFill>
              <a:hlinkClick r:id="rId6"/>
            </a:endParaRPr>
          </a:p>
          <a:p>
            <a:pPr marL="0" lvl="0" indent="0" rtl="0">
              <a:spcBef>
                <a:spcPts val="0"/>
              </a:spcBef>
              <a:buNone/>
            </a:pPr>
            <a:r>
              <a:rPr lang="zh-CN" altLang="en-US" sz="2100" dirty="0" smtClean="0"/>
              <a:t>会员</a:t>
            </a:r>
            <a:r>
              <a:rPr lang="en-US" sz="2100" dirty="0" smtClean="0"/>
              <a:t>: </a:t>
            </a:r>
            <a:r>
              <a:rPr lang="en-US" sz="2100" u="sng" dirty="0" smtClean="0">
                <a:solidFill>
                  <a:schemeClr val="hlink"/>
                </a:solidFill>
                <a:hlinkClick r:id="rId7"/>
              </a:rPr>
              <a:t>memberships@cncf.io</a:t>
            </a:r>
            <a:endParaRPr lang="en-US" sz="2100" u="sng" dirty="0" smtClean="0">
              <a:solidFill>
                <a:schemeClr val="hlink"/>
              </a:solidFill>
            </a:endParaRPr>
          </a:p>
          <a:p>
            <a:pPr marL="0" lvl="0" indent="0" rtl="0">
              <a:spcBef>
                <a:spcPts val="0"/>
              </a:spcBef>
              <a:buNone/>
            </a:pPr>
            <a:r>
              <a:rPr lang="en-US" sz="2100" u="sng" dirty="0" smtClean="0">
                <a:solidFill>
                  <a:schemeClr val="hlink"/>
                </a:solidFill>
              </a:rPr>
              <a:t> </a:t>
            </a:r>
          </a:p>
          <a:p>
            <a:pPr marL="0" lvl="0" indent="0" rtl="0">
              <a:spcBef>
                <a:spcPts val="0"/>
              </a:spcBef>
              <a:buNone/>
            </a:pPr>
            <a:r>
              <a:rPr lang="en-US" sz="2100" dirty="0" smtClean="0"/>
              <a:t> </a:t>
            </a:r>
            <a:endParaRPr lang="en-US" sz="2100" dirty="0"/>
          </a:p>
        </p:txBody>
      </p:sp>
    </p:spTree>
    <p:extLst>
      <p:ext uri="{BB962C8B-B14F-4D97-AF65-F5344CB8AC3E}">
        <p14:creationId xmlns:p14="http://schemas.microsoft.com/office/powerpoint/2010/main" val="17846329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lvl="0">
              <a:buSzPct val="25000"/>
            </a:pPr>
            <a:r>
              <a:rPr lang="zh-CN" altLang="en-US" sz="2775" dirty="0"/>
              <a:t>附录</a:t>
            </a:r>
            <a:endParaRPr lang="en-US" sz="2775" b="0" i="0" u="none" strike="noStrike" cap="none" dirty="0">
              <a:solidFill>
                <a:srgbClr val="446CA9"/>
              </a:solidFill>
              <a:latin typeface="Century Gothic"/>
              <a:ea typeface="Century Gothic"/>
              <a:cs typeface="Century Gothic"/>
              <a:sym typeface="Century Gothic"/>
            </a:endParaRPr>
          </a:p>
        </p:txBody>
      </p:sp>
      <p:sp>
        <p:nvSpPr>
          <p:cNvPr id="430" name="Shape 430"/>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33</a:t>
            </a:fld>
            <a:endParaRPr lang="en-US"/>
          </a:p>
        </p:txBody>
      </p:sp>
    </p:spTree>
    <p:extLst>
      <p:ext uri="{BB962C8B-B14F-4D97-AF65-F5344CB8AC3E}">
        <p14:creationId xmlns:p14="http://schemas.microsoft.com/office/powerpoint/2010/main" val="13302311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34</a:t>
            </a:fld>
            <a:endParaRPr lang="en-US"/>
          </a:p>
        </p:txBody>
      </p:sp>
      <p:sp>
        <p:nvSpPr>
          <p:cNvPr id="436" name="Shape 436"/>
          <p:cNvSpPr txBox="1">
            <a:spLocks noGrp="1"/>
          </p:cNvSpPr>
          <p:nvPr>
            <p:ph type="ctrTitle"/>
          </p:nvPr>
        </p:nvSpPr>
        <p:spPr>
          <a:xfrm>
            <a:off x="3965525" y="2585075"/>
            <a:ext cx="5072400" cy="431400"/>
          </a:xfrm>
          <a:prstGeom prst="rect">
            <a:avLst/>
          </a:prstGeom>
        </p:spPr>
        <p:txBody>
          <a:bodyPr lIns="91425" tIns="91425" rIns="91425" bIns="91425" anchor="ctr" anchorCtr="0">
            <a:noAutofit/>
          </a:bodyPr>
          <a:lstStyle/>
          <a:p>
            <a:pPr lvl="0">
              <a:spcBef>
                <a:spcPts val="0"/>
              </a:spcBef>
              <a:buNone/>
            </a:pPr>
            <a:r>
              <a:rPr lang="en-US" dirty="0" smtClean="0"/>
              <a:t>云計算演变歷史</a:t>
            </a:r>
            <a:endParaRPr lang="en-US" dirty="0"/>
          </a:p>
        </p:txBody>
      </p:sp>
    </p:spTree>
    <p:extLst>
      <p:ext uri="{BB962C8B-B14F-4D97-AF65-F5344CB8AC3E}">
        <p14:creationId xmlns:p14="http://schemas.microsoft.com/office/powerpoint/2010/main" val="22368067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rgbClr val="262626"/>
                </a:solidFill>
                <a:latin typeface="Arial" panose="020B0604020202020204" pitchFamily="34" charset="0"/>
                <a:ea typeface="Arial" panose="020B0604020202020204" pitchFamily="34" charset="0"/>
                <a:sym typeface="Arial" panose="020B0604020202020204" pitchFamily="34" charset="0"/>
              </a:rPr>
              <a:t>非虚拟化的服务器</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Sun (2000)</a:t>
            </a:r>
          </a:p>
        </p:txBody>
      </p:sp>
      <p:sp>
        <p:nvSpPr>
          <p:cNvPr id="652" name="Shape 652"/>
          <p:cNvSpPr txBox="1">
            <a:spLocks noGrp="1"/>
          </p:cNvSpPr>
          <p:nvPr>
            <p:ph type="body" idx="1"/>
          </p:nvPr>
        </p:nvSpPr>
        <p:spPr>
          <a:xfrm>
            <a:off x="3802250" y="974225"/>
            <a:ext cx="5118000" cy="1856700"/>
          </a:xfrm>
          <a:prstGeom prst="rect">
            <a:avLst/>
          </a:prstGeom>
          <a:noFill/>
          <a:ln>
            <a:noFill/>
          </a:ln>
        </p:spPr>
        <p:txBody>
          <a:bodyPr wrap="square" lIns="121900" tIns="121900" rIns="121900" bIns="121900" anchor="t" anchorCtr="0">
            <a:noAutofit/>
          </a:bodyPr>
          <a:lstStyle/>
          <a:p>
            <a:pPr marL="257175" indent="-25717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发行一个新的应用程序？买一个新的服务器、或者一个架子的新服务器！</a:t>
            </a:r>
          </a:p>
          <a:p>
            <a:pPr marL="257175" indent="-25717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你的应用的基石</a:t>
            </a:r>
            <a:r>
              <a:rPr lang="zh-CN" altLang="en-US" sz="1600" kern="1200" dirty="0" smtClean="0">
                <a:latin typeface="Century Gothic" charset="0"/>
                <a:ea typeface="Century Gothic" charset="0"/>
                <a:sym typeface="Century Gothic" charset="0"/>
              </a:rPr>
              <a:t>是物理服务器</a:t>
            </a:r>
            <a:endParaRPr lang="zh-CN" altLang="en-US" sz="1600" kern="1200" dirty="0">
              <a:latin typeface="Century Gothic" charset="0"/>
              <a:ea typeface="Century Gothic" charset="0"/>
              <a:sym typeface="Century Gothic" charset="0"/>
            </a:endParaRPr>
          </a:p>
        </p:txBody>
      </p:sp>
      <p:pic>
        <p:nvPicPr>
          <p:cNvPr id="653" name="Shape 65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677" y="1213148"/>
            <a:ext cx="2949600" cy="1276800"/>
          </a:xfrm>
          <a:prstGeom prst="rect">
            <a:avLst/>
          </a:prstGeom>
          <a:noFill/>
          <a:ln>
            <a:noFill/>
          </a:ln>
        </p:spPr>
      </p:pic>
      <p:cxnSp>
        <p:nvCxnSpPr>
          <p:cNvPr id="654" name="Shape 654"/>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655" name="Shape 655"/>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Shape 656"/>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7" name="Shape 657"/>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8" name="Shape 658"/>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9" name="Shape 659"/>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0" name="Shape 660"/>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Shape 661"/>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2" name="Shape 662"/>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Shape 663"/>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Shape 664"/>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665" name="Shape 665"/>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Shape 666"/>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667" name="Shape 66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668" name="Shape 668"/>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35</a:t>
            </a:fld>
            <a:endParaRPr lang="en-US"/>
          </a:p>
        </p:txBody>
      </p:sp>
    </p:spTree>
    <p:extLst>
      <p:ext uri="{BB962C8B-B14F-4D97-AF65-F5344CB8AC3E}">
        <p14:creationId xmlns:p14="http://schemas.microsoft.com/office/powerpoint/2010/main" val="1899562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Shape 673"/>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rgbClr val="262626"/>
                </a:solidFill>
                <a:latin typeface="Arial" panose="020B0604020202020204" pitchFamily="34" charset="0"/>
                <a:ea typeface="Arial" panose="020B0604020202020204" pitchFamily="34" charset="0"/>
                <a:sym typeface="Arial" panose="020B0604020202020204" pitchFamily="34" charset="0"/>
              </a:rPr>
              <a:t>虚拟化</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VMWare (2001)</a:t>
            </a:r>
          </a:p>
        </p:txBody>
      </p:sp>
      <p:sp>
        <p:nvSpPr>
          <p:cNvPr id="674" name="Shape 674"/>
          <p:cNvSpPr txBox="1">
            <a:spLocks noGrp="1"/>
          </p:cNvSpPr>
          <p:nvPr>
            <p:ph type="body" idx="1"/>
          </p:nvPr>
        </p:nvSpPr>
        <p:spPr>
          <a:xfrm>
            <a:off x="4122550" y="974225"/>
            <a:ext cx="4797600" cy="1898700"/>
          </a:xfrm>
          <a:prstGeom prst="rect">
            <a:avLst/>
          </a:prstGeom>
          <a:noFill/>
          <a:ln>
            <a:noFill/>
          </a:ln>
        </p:spPr>
        <p:txBody>
          <a:bodyPr wrap="square" lIns="121900" tIns="121900" rIns="121900" bIns="121900" anchor="t" anchorCtr="0">
            <a:noAutofit/>
          </a:bodyPr>
          <a:lstStyle/>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2001服务器市场发布</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使虚拟机流行化 (VMs)</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在一个实体服务器上运行许多虚拟机，代表说你其实可以买少一些</a:t>
            </a:r>
            <a:r>
              <a:rPr lang="zh-CN" altLang="en-US" sz="1600" dirty="0">
                <a:latin typeface="Century Gothic" charset="0"/>
                <a:ea typeface="Century Gothic" charset="0"/>
                <a:sym typeface="Century Gothic" charset="0"/>
              </a:rPr>
              <a:t>服务器</a:t>
            </a:r>
            <a:r>
              <a:rPr lang="zh-CN" altLang="en-US" sz="1600" kern="1200" dirty="0">
                <a:latin typeface="Century Gothic" charset="0"/>
                <a:ea typeface="Century Gothic" charset="0"/>
                <a:sym typeface="Century Gothic" charset="0"/>
              </a:rPr>
              <a:t>！</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架构的基石变为虚拟机</a:t>
            </a:r>
          </a:p>
        </p:txBody>
      </p:sp>
      <p:pic>
        <p:nvPicPr>
          <p:cNvPr id="675" name="Shape 67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37475" y="1488240"/>
            <a:ext cx="3266700" cy="760200"/>
          </a:xfrm>
          <a:prstGeom prst="rect">
            <a:avLst/>
          </a:prstGeom>
          <a:noFill/>
          <a:ln>
            <a:noFill/>
          </a:ln>
        </p:spPr>
      </p:pic>
      <p:cxnSp>
        <p:nvCxnSpPr>
          <p:cNvPr id="676" name="Shape 676"/>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677" name="Shape 677"/>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78" name="Shape 678"/>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679" name="Shape 679"/>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0" name="Shape 680"/>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1" name="Shape 681"/>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2" name="Shape 682"/>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3" name="Shape 683"/>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4" name="Shape 684"/>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5" name="Shape 685"/>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6" name="Shape 686"/>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7" name="Shape 687"/>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8" name="Shape 688"/>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689" name="Shape 689"/>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690" name="Shape 690"/>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691" name="Shape 69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692" name="Shape 692"/>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93" name="Shape 693"/>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lvl="0" algn="ctr"/>
            <a:r>
              <a:rPr lang="zh-CN" altLang="en-US" sz="1000">
                <a:solidFill>
                  <a:schemeClr val="bg1"/>
                </a:solidFill>
                <a:latin typeface="Century Gothic" charset="0"/>
                <a:ea typeface="Century Gothic" charset="0"/>
                <a:sym typeface="Century Gothic" charset="0"/>
              </a:rPr>
              <a:t>非虚拟化硬件</a:t>
            </a:r>
            <a:endParaRPr lang="en-US" altLang="x-none" sz="1000" dirty="0">
              <a:solidFill>
                <a:schemeClr val="bg1"/>
              </a:solidFill>
              <a:latin typeface="Century Gothic" charset="0"/>
              <a:ea typeface="Century Gothic" charset="0"/>
              <a:sym typeface="Century Gothic" charset="0"/>
            </a:endParaRPr>
          </a:p>
        </p:txBody>
      </p:sp>
      <p:pic>
        <p:nvPicPr>
          <p:cNvPr id="694" name="Shape 69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695" name="Shape 69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36</a:t>
            </a:fld>
            <a:endParaRPr lang="en-US"/>
          </a:p>
        </p:txBody>
      </p:sp>
    </p:spTree>
    <p:extLst>
      <p:ext uri="{BB962C8B-B14F-4D97-AF65-F5344CB8AC3E}">
        <p14:creationId xmlns:p14="http://schemas.microsoft.com/office/powerpoint/2010/main" val="661526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Shape 700"/>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基础设施即服务</a:t>
            </a:r>
            <a:r>
              <a:rPr lang="en-US" b="0" i="0" u="none" strike="noStrike" cap="none" dirty="0" smtClean="0">
                <a:solidFill>
                  <a:srgbClr val="FFFFFF"/>
                </a:solidFill>
                <a:latin typeface="Century Gothic"/>
                <a:ea typeface="Century Gothic"/>
                <a:cs typeface="Century Gothic"/>
                <a:sym typeface="Century Gothic"/>
              </a:rPr>
              <a:t>IaaS</a:t>
            </a:r>
            <a:r>
              <a:rPr lang="en-US" b="0" i="0" u="none" strike="noStrike" cap="none" dirty="0">
                <a:solidFill>
                  <a:srgbClr val="FFFFFF"/>
                </a:solidFill>
                <a:latin typeface="Century Gothic"/>
                <a:ea typeface="Century Gothic"/>
                <a:cs typeface="Century Gothic"/>
                <a:sym typeface="Century Gothic"/>
              </a:rPr>
              <a:t>: AWS (2006)</a:t>
            </a:r>
          </a:p>
        </p:txBody>
      </p:sp>
      <p:sp>
        <p:nvSpPr>
          <p:cNvPr id="701" name="Shape 701"/>
          <p:cNvSpPr txBox="1">
            <a:spLocks noGrp="1"/>
          </p:cNvSpPr>
          <p:nvPr>
            <p:ph type="body" idx="1"/>
          </p:nvPr>
        </p:nvSpPr>
        <p:spPr>
          <a:xfrm>
            <a:off x="4029550" y="974225"/>
            <a:ext cx="4890600" cy="1898700"/>
          </a:xfrm>
          <a:prstGeom prst="rect">
            <a:avLst/>
          </a:prstGeom>
          <a:noFill/>
          <a:ln>
            <a:noFill/>
          </a:ln>
        </p:spPr>
        <p:txBody>
          <a:bodyPr wrap="square" lIns="121900" tIns="121900" rIns="121900" bIns="121900" anchor="t" anchorCtr="0">
            <a:noAutofit/>
          </a:bodyPr>
          <a:lstStyle/>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2006年，亚马逊通过发布弹性计算云</a:t>
            </a:r>
            <a:r>
              <a:rPr lang="en-US" altLang="zh-CN" sz="1600" kern="1200" dirty="0">
                <a:latin typeface="Century Gothic" charset="0"/>
                <a:ea typeface="Century Gothic" charset="0"/>
                <a:sym typeface="Century Gothic" charset="0"/>
              </a:rPr>
              <a:t>(EC2)</a:t>
            </a:r>
            <a:r>
              <a:rPr lang="zh-CN" altLang="en-US" sz="1600" kern="1200" dirty="0">
                <a:latin typeface="Century Gothic" charset="0"/>
                <a:ea typeface="Century Gothic" charset="0"/>
                <a:sym typeface="Century Gothic" charset="0"/>
              </a:rPr>
              <a:t>创造了基础设施即服务</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以小时租借服务器</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把资本</a:t>
            </a:r>
            <a:r>
              <a:rPr lang="zh-CN" altLang="en-US" sz="1600" dirty="0">
                <a:latin typeface="Century Gothic" charset="0"/>
                <a:ea typeface="Century Gothic" charset="0"/>
                <a:sym typeface="Century Gothic" charset="0"/>
              </a:rPr>
              <a:t>支出</a:t>
            </a:r>
            <a:r>
              <a:rPr lang="zh-CN" altLang="en-US" sz="1600" kern="1200" dirty="0">
                <a:latin typeface="Century Gothic" charset="0"/>
                <a:ea typeface="Century Gothic" charset="0"/>
                <a:sym typeface="Century Gothic" charset="0"/>
              </a:rPr>
              <a:t>转换成运营支出</a:t>
            </a:r>
          </a:p>
          <a:p>
            <a:pPr indent="-100965" defTabSz="342900">
              <a:buFont typeface="Wingdings" panose="05000000000000000000" pitchFamily="2" charset="2"/>
              <a:buChar char="§"/>
            </a:pPr>
            <a:r>
              <a:rPr lang="zh-CN" altLang="en-US" sz="1600" dirty="0">
                <a:latin typeface="Century Gothic" charset="0"/>
                <a:ea typeface="Century Gothic" charset="0"/>
                <a:sym typeface="Century Gothic" charset="0"/>
              </a:rPr>
              <a:t>架构的基石</a:t>
            </a:r>
            <a:r>
              <a:rPr lang="zh-CN" altLang="en-US" sz="1600" kern="1200" dirty="0">
                <a:latin typeface="Century Gothic" charset="0"/>
                <a:ea typeface="Century Gothic" charset="0"/>
                <a:sym typeface="Century Gothic" charset="0"/>
              </a:rPr>
              <a:t>也是虚拟机，叫亚马逊机器映像</a:t>
            </a:r>
            <a:r>
              <a:rPr lang="en-US" altLang="zh-CN" sz="1600" kern="1200" dirty="0">
                <a:latin typeface="Century Gothic" charset="0"/>
                <a:ea typeface="Century Gothic" charset="0"/>
                <a:sym typeface="Century Gothic" charset="0"/>
              </a:rPr>
              <a:t>(AMI)</a:t>
            </a:r>
          </a:p>
        </p:txBody>
      </p:sp>
      <p:cxnSp>
        <p:nvCxnSpPr>
          <p:cNvPr id="702" name="Shape 702"/>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703" name="Shape 703"/>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04" name="Shape 704"/>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05" name="Shape 705"/>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06" name="Shape 706"/>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07" name="Shape 707"/>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08" name="Shape 708"/>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09" name="Shape 709"/>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0" name="Shape 710"/>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1" name="Shape 711"/>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2" name="Shape 712"/>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3" name="Shape 713"/>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4" name="Shape 714"/>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5" name="Shape 715"/>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6" name="Shape 716"/>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17" name="Shape 717"/>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18" name="Shape 718"/>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19" name="Shape 719"/>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20" name="Shape 72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721" name="Shape 72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22" name="Shape 722"/>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723" name="Shape 7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724" name="Shape 724"/>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725" name="Shape 72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37</a:t>
            </a:fld>
            <a:endParaRPr lang="en-US"/>
          </a:p>
        </p:txBody>
      </p:sp>
      <p:pic>
        <p:nvPicPr>
          <p:cNvPr id="726" name="Shape 726" descr="logo_AWS.png"/>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727" name="Shape 727" descr="logo_AWS.png"/>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22587" y="1177500"/>
            <a:ext cx="2481175" cy="1521787"/>
          </a:xfrm>
          <a:prstGeom prst="rect">
            <a:avLst/>
          </a:prstGeom>
          <a:noFill/>
          <a:ln>
            <a:noFill/>
          </a:ln>
        </p:spPr>
      </p:pic>
    </p:spTree>
    <p:extLst>
      <p:ext uri="{BB962C8B-B14F-4D97-AF65-F5344CB8AC3E}">
        <p14:creationId xmlns:p14="http://schemas.microsoft.com/office/powerpoint/2010/main" val="663682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Shape 73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平台即服务</a:t>
            </a:r>
            <a:r>
              <a:rPr lang="en-US" b="0" i="0" u="none" strike="noStrike" cap="none" dirty="0" smtClean="0">
                <a:solidFill>
                  <a:srgbClr val="FFFFFF"/>
                </a:solidFill>
                <a:latin typeface="Century Gothic"/>
                <a:ea typeface="Century Gothic"/>
                <a:cs typeface="Century Gothic"/>
                <a:sym typeface="Century Gothic"/>
              </a:rPr>
              <a:t>PaaS</a:t>
            </a:r>
            <a:r>
              <a:rPr lang="en-US" b="0" i="0" u="none" strike="noStrike" cap="none" dirty="0">
                <a:solidFill>
                  <a:srgbClr val="FFFFFF"/>
                </a:solidFill>
                <a:latin typeface="Century Gothic"/>
                <a:ea typeface="Century Gothic"/>
                <a:cs typeface="Century Gothic"/>
                <a:sym typeface="Century Gothic"/>
              </a:rPr>
              <a:t>: </a:t>
            </a:r>
            <a:r>
              <a:rPr lang="en-US" b="0" i="0" u="none" strike="noStrike" cap="none" dirty="0" err="1">
                <a:solidFill>
                  <a:srgbClr val="FFFFFF"/>
                </a:solidFill>
                <a:latin typeface="Century Gothic"/>
                <a:ea typeface="Century Gothic"/>
                <a:cs typeface="Century Gothic"/>
                <a:sym typeface="Century Gothic"/>
              </a:rPr>
              <a:t>Heroku</a:t>
            </a:r>
            <a:r>
              <a:rPr lang="en-US" b="0" i="0" u="none" strike="noStrike" cap="none" dirty="0">
                <a:solidFill>
                  <a:srgbClr val="FFFFFF"/>
                </a:solidFill>
                <a:latin typeface="Century Gothic"/>
                <a:ea typeface="Century Gothic"/>
                <a:cs typeface="Century Gothic"/>
                <a:sym typeface="Century Gothic"/>
              </a:rPr>
              <a:t> (2009)</a:t>
            </a:r>
          </a:p>
        </p:txBody>
      </p:sp>
      <p:sp>
        <p:nvSpPr>
          <p:cNvPr id="733" name="Shape 733"/>
          <p:cNvSpPr txBox="1">
            <a:spLocks noGrp="1"/>
          </p:cNvSpPr>
          <p:nvPr>
            <p:ph type="body" idx="1"/>
          </p:nvPr>
        </p:nvSpPr>
        <p:spPr>
          <a:xfrm>
            <a:off x="3659675" y="974225"/>
            <a:ext cx="5260500" cy="1825800"/>
          </a:xfrm>
          <a:prstGeom prst="rect">
            <a:avLst/>
          </a:prstGeom>
          <a:noFill/>
          <a:ln>
            <a:noFill/>
          </a:ln>
        </p:spPr>
        <p:txBody>
          <a:bodyPr wrap="square" lIns="121900" tIns="121900" rIns="121900" bIns="121900" anchor="t" anchorCtr="0">
            <a:noAutofit/>
          </a:bodyPr>
          <a:lstStyle/>
          <a:p>
            <a:pPr marL="118110" indent="-118110" defTabSz="342900">
              <a:lnSpc>
                <a:spcPct val="90000"/>
              </a:lnSpc>
              <a:buFont typeface="Wingdings" panose="05000000000000000000" pitchFamily="2" charset="2"/>
              <a:buChar char="§"/>
            </a:pPr>
            <a:r>
              <a:rPr lang="zh-CN" altLang="en-US" sz="1600" kern="1200" dirty="0" smtClean="0">
                <a:latin typeface="Century Gothic" charset="0"/>
                <a:ea typeface="Century Gothic" charset="0"/>
                <a:sym typeface="Century Gothic" charset="0"/>
              </a:rPr>
              <a:t>2009</a:t>
            </a:r>
            <a:r>
              <a:rPr lang="zh-CN" altLang="en-US" sz="1600" kern="1200" dirty="0">
                <a:latin typeface="Century Gothic" charset="0"/>
                <a:ea typeface="Century Gothic" charset="0"/>
                <a:sym typeface="Century Gothic" charset="0"/>
              </a:rPr>
              <a:t>，Heroku的发布使“平台即服务”流行起来</a:t>
            </a:r>
          </a:p>
          <a:p>
            <a:pPr marL="118110" indent="-118110" defTabSz="342900">
              <a:lnSpc>
                <a:spcPct val="90000"/>
              </a:lnSpc>
              <a:buFont typeface="Wingdings" panose="05000000000000000000" pitchFamily="2" charset="2"/>
              <a:buChar char="§"/>
            </a:pPr>
            <a:r>
              <a:rPr lang="zh-CN" altLang="en-US" sz="1600" dirty="0">
                <a:latin typeface="Century Gothic" charset="0"/>
                <a:ea typeface="Century Gothic" charset="0"/>
                <a:sym typeface="Century Gothic" charset="0"/>
              </a:rPr>
              <a:t>架构的基石</a:t>
            </a:r>
            <a:r>
              <a:rPr lang="zh-CN" altLang="en-US" sz="1600" kern="1200" dirty="0">
                <a:latin typeface="Century Gothic" charset="0"/>
                <a:ea typeface="Century Gothic" charset="0"/>
                <a:sym typeface="Century Gothic" charset="0"/>
              </a:rPr>
              <a:t>是</a:t>
            </a:r>
            <a:r>
              <a:rPr lang="en-US" altLang="zh-CN" sz="1600" kern="1200" dirty="0" err="1">
                <a:latin typeface="Century Gothic" charset="0"/>
                <a:ea typeface="Century Gothic" charset="0"/>
                <a:sym typeface="Century Gothic" charset="0"/>
              </a:rPr>
              <a:t>Buildpack</a:t>
            </a:r>
            <a:r>
              <a:rPr lang="zh-CN" altLang="en-US" sz="1600" kern="1200" dirty="0">
                <a:latin typeface="Century Gothic" charset="0"/>
                <a:ea typeface="Century Gothic" charset="0"/>
                <a:sym typeface="Century Gothic" charset="0"/>
              </a:rPr>
              <a:t>，启用容器化的12因素应用程序</a:t>
            </a:r>
          </a:p>
          <a:p>
            <a:pPr marL="225266" lvl="1" indent="-107156" defTabSz="342900">
              <a:lnSpc>
                <a:spcPct val="90000"/>
              </a:lnSpc>
              <a:buSzPct val="80000"/>
              <a:buFont typeface="Arial" panose="020B0604020202020204" pitchFamily="34" charset="0"/>
              <a:buChar char="•"/>
            </a:pPr>
            <a:r>
              <a:rPr lang="zh-CN" altLang="en-US" sz="1400" dirty="0">
                <a:latin typeface="Century Gothic" charset="0"/>
                <a:ea typeface="Century Gothic" charset="0"/>
                <a:sym typeface="Century Gothic" charset="0"/>
              </a:rPr>
              <a:t>构建容器</a:t>
            </a:r>
            <a:r>
              <a:rPr lang="zh-CN" altLang="en-US" sz="1400" kern="1200" dirty="0">
                <a:latin typeface="Century Gothic" charset="0"/>
                <a:ea typeface="Century Gothic" charset="0"/>
                <a:sym typeface="Century Gothic" charset="0"/>
              </a:rPr>
              <a:t>的过程是不透明的，但是:</a:t>
            </a:r>
          </a:p>
          <a:p>
            <a:pPr marL="225266" lvl="1" indent="-107156" defTabSz="342900">
              <a:lnSpc>
                <a:spcPct val="90000"/>
              </a:lnSpc>
              <a:buSzPct val="80000"/>
              <a:buFont typeface="Arial" panose="020B0604020202020204" pitchFamily="34" charset="0"/>
              <a:buChar char="•"/>
            </a:pPr>
            <a:r>
              <a:rPr lang="zh-CN" altLang="en-US" sz="1400" kern="1200" dirty="0">
                <a:latin typeface="Century Gothic" charset="0"/>
                <a:ea typeface="Century Gothic" charset="0"/>
                <a:sym typeface="Century Gothic" charset="0"/>
              </a:rPr>
              <a:t>部署新版本的应用只是：</a:t>
            </a:r>
            <a:r>
              <a:rPr lang="zh-CN" altLang="en-US" sz="1400" kern="1200" dirty="0">
                <a:latin typeface="Courier" charset="0"/>
                <a:ea typeface="Courier" charset="0"/>
                <a:sym typeface="Courier" charset="0"/>
              </a:rPr>
              <a:t>git push heroku</a:t>
            </a:r>
            <a:endParaRPr lang="zh-CN" altLang="en-US" sz="2300" kern="1200" dirty="0">
              <a:latin typeface="Arial" panose="020B0604020202020204" pitchFamily="34" charset="0"/>
              <a:ea typeface="Arial" panose="020B0604020202020204" pitchFamily="34" charset="0"/>
              <a:sym typeface="Arial" panose="020B0604020202020204" pitchFamily="34" charset="0"/>
            </a:endParaRPr>
          </a:p>
          <a:p>
            <a:pPr marL="225425" marR="0" lvl="1" indent="-104775" algn="l" rtl="0">
              <a:lnSpc>
                <a:spcPct val="100000"/>
              </a:lnSpc>
              <a:spcBef>
                <a:spcPts val="700"/>
              </a:spcBef>
              <a:spcAft>
                <a:spcPts val="0"/>
              </a:spcAft>
              <a:buClr>
                <a:srgbClr val="446CA9"/>
              </a:buClr>
              <a:buSzPct val="62864"/>
              <a:buFont typeface="Arial"/>
              <a:buChar char="–"/>
            </a:pPr>
            <a:endParaRPr lang="en-US" sz="1300" b="0" i="0" u="none" strike="noStrike" cap="none" dirty="0" smtClean="0">
              <a:solidFill>
                <a:srgbClr val="595959"/>
              </a:solidFill>
              <a:latin typeface="Courier"/>
              <a:ea typeface="Courier"/>
              <a:cs typeface="Courier"/>
              <a:sym typeface="Courier"/>
            </a:endParaRPr>
          </a:p>
          <a:p>
            <a:pPr marL="225425" marR="0" lvl="1" indent="-104775" algn="l" rtl="0">
              <a:lnSpc>
                <a:spcPct val="100000"/>
              </a:lnSpc>
              <a:spcBef>
                <a:spcPts val="700"/>
              </a:spcBef>
              <a:spcAft>
                <a:spcPts val="0"/>
              </a:spcAft>
              <a:buClr>
                <a:srgbClr val="446CA9"/>
              </a:buClr>
              <a:buSzPct val="62864"/>
              <a:buFont typeface="Arial"/>
              <a:buChar char="–"/>
            </a:pPr>
            <a:endParaRPr lang="en-US" sz="1300" b="0" i="0" u="none" strike="noStrike" cap="none" dirty="0">
              <a:solidFill>
                <a:srgbClr val="595959"/>
              </a:solidFill>
              <a:latin typeface="Courier"/>
              <a:ea typeface="Courier"/>
              <a:cs typeface="Courier"/>
              <a:sym typeface="Courier"/>
            </a:endParaRPr>
          </a:p>
        </p:txBody>
      </p:sp>
      <p:pic>
        <p:nvPicPr>
          <p:cNvPr id="734" name="Shape 73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28718" y="803766"/>
            <a:ext cx="3399600" cy="1435500"/>
          </a:xfrm>
          <a:prstGeom prst="rect">
            <a:avLst/>
          </a:prstGeom>
          <a:noFill/>
          <a:ln>
            <a:noFill/>
          </a:ln>
        </p:spPr>
      </p:pic>
      <p:cxnSp>
        <p:nvCxnSpPr>
          <p:cNvPr id="735" name="Shape 735"/>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736" name="Shape 736"/>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737" name="Shape 737"/>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38" name="Shape 738"/>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sp>
        <p:nvSpPr>
          <p:cNvPr id="739" name="Shape 73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40" name="Shape 740"/>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41" name="Shape 741"/>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2" name="Shape 74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cxnSp>
        <p:nvCxnSpPr>
          <p:cNvPr id="743" name="Shape 743"/>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44" name="Shape 744"/>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5" name="Shape 745"/>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6" name="Shape 746"/>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7" name="Shape 747"/>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8" name="Shape 748"/>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9" name="Shape 749"/>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0" name="Shape 750"/>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1" name="Shape 751"/>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2" name="Shape 752"/>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3" name="Shape 753"/>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54" name="Shape 754"/>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55" name="Shape 755"/>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56" name="Shape 756"/>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757" name="Shape 757"/>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58" name="Shape 75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759" name="Shape 75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760" name="Shape 760"/>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61" name="Shape 761"/>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762" name="Shape 762"/>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763" name="Shape 76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38</a:t>
            </a:fld>
            <a:endParaRPr lang="en-US"/>
          </a:p>
        </p:txBody>
      </p:sp>
      <p:pic>
        <p:nvPicPr>
          <p:cNvPr id="764" name="Shape 764" descr="logo_AWS.png"/>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253337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Shape 769"/>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b="0" i="0" u="none" strike="noStrike" cap="none">
                <a:solidFill>
                  <a:srgbClr val="FFFFFF"/>
                </a:solidFill>
                <a:latin typeface="Century Gothic"/>
                <a:ea typeface="Century Gothic"/>
                <a:cs typeface="Century Gothic"/>
                <a:sym typeface="Century Gothic"/>
              </a:rPr>
              <a:t>Open Source IaaS: OpenStack (2010)</a:t>
            </a:r>
          </a:p>
        </p:txBody>
      </p:sp>
      <p:sp>
        <p:nvSpPr>
          <p:cNvPr id="770" name="Shape 770"/>
          <p:cNvSpPr txBox="1">
            <a:spLocks noGrp="1"/>
          </p:cNvSpPr>
          <p:nvPr>
            <p:ph type="body" idx="1"/>
          </p:nvPr>
        </p:nvSpPr>
        <p:spPr>
          <a:xfrm>
            <a:off x="3659675" y="974225"/>
            <a:ext cx="5260500" cy="1719300"/>
          </a:xfrm>
          <a:prstGeom prst="rect">
            <a:avLst/>
          </a:prstGeom>
          <a:noFill/>
          <a:ln>
            <a:noFill/>
          </a:ln>
        </p:spPr>
        <p:txBody>
          <a:bodyPr wrap="square" lIns="121900" tIns="121900" rIns="121900" bIns="121900" anchor="t" anchorCtr="0">
            <a:noAutofit/>
          </a:bodyPr>
          <a:lstStyle/>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OpenStack 把一群非常杰出、多元的供应商集合到一起，创造了一个开源“基础设施即服务”</a:t>
            </a:r>
          </a:p>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 与AWS和VMWare竞争</a:t>
            </a:r>
          </a:p>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基石仍然是虚拟机</a:t>
            </a:r>
          </a:p>
        </p:txBody>
      </p:sp>
      <p:cxnSp>
        <p:nvCxnSpPr>
          <p:cNvPr id="771" name="Shape 77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772" name="Shape 77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773" name="Shape 77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74" name="Shape 77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775" name="Shape 77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776" name="Shape 77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77" name="Shape 777"/>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sp>
        <p:nvSpPr>
          <p:cNvPr id="778" name="Shape 778"/>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79" name="Shape 779"/>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80" name="Shape 780"/>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81" name="Shape 781"/>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82" name="Shape 782"/>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3" name="Shape 783"/>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4" name="Shape 784"/>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5" name="Shape 785"/>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6" name="Shape 786"/>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7" name="Shape 787"/>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8" name="Shape 788"/>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9" name="Shape 789"/>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0" name="Shape 790"/>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1" name="Shape 791"/>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92" name="Shape 792"/>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93" name="Shape 793"/>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94" name="Shape 794"/>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795" name="Shape 795"/>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796" name="Shape 796"/>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7" name="Shape 797"/>
          <p:cNvSpPr txBox="1"/>
          <p:nvPr/>
        </p:nvSpPr>
        <p:spPr>
          <a:xfrm>
            <a:off x="523173" y="2980697"/>
            <a:ext cx="769405"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798" name="Shape 798"/>
          <p:cNvSpPr txBox="1"/>
          <p:nvPr/>
        </p:nvSpPr>
        <p:spPr>
          <a:xfrm>
            <a:off x="1503448" y="3103389"/>
            <a:ext cx="883176" cy="318405"/>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99" name="Shape 79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800" name="Shape 80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801" name="Shape 80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802" name="Shape 80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803" name="Shape 80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39</a:t>
            </a:fld>
            <a:endParaRPr lang="en-US"/>
          </a:p>
        </p:txBody>
      </p:sp>
      <p:pic>
        <p:nvPicPr>
          <p:cNvPr id="804" name="Shape 80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805" name="Shape 80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806" name="Shape 806" descr="logo_AWS.png"/>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202251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252" name="Shape 252"/>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253" name="Shape 253"/>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54" name="Shape 254"/>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Containers</a:t>
            </a:r>
          </a:p>
        </p:txBody>
      </p:sp>
      <p:cxnSp>
        <p:nvCxnSpPr>
          <p:cNvPr id="255" name="Shape 255"/>
          <p:cNvCxnSpPr/>
          <p:nvPr/>
        </p:nvCxnSpPr>
        <p:spPr>
          <a:xfrm>
            <a:off x="7908874" y="3495007"/>
            <a:ext cx="0" cy="480900"/>
          </a:xfrm>
          <a:prstGeom prst="straightConnector1">
            <a:avLst/>
          </a:prstGeom>
          <a:noFill/>
          <a:ln w="25400" cap="flat" cmpd="sng">
            <a:solidFill>
              <a:srgbClr val="EA933E"/>
            </a:solidFill>
            <a:prstDash val="solid"/>
            <a:round/>
            <a:headEnd type="none" w="med" len="med"/>
            <a:tailEnd type="none" w="med" len="med"/>
          </a:ln>
        </p:spPr>
      </p:cxnSp>
      <p:sp>
        <p:nvSpPr>
          <p:cNvPr id="256" name="Shape 256"/>
          <p:cNvSpPr/>
          <p:nvPr/>
        </p:nvSpPr>
        <p:spPr>
          <a:xfrm>
            <a:off x="7500938" y="2863559"/>
            <a:ext cx="779100" cy="779100"/>
          </a:xfrm>
          <a:prstGeom prst="ellipse">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57" name="Shape 257"/>
          <p:cNvSpPr txBox="1"/>
          <p:nvPr/>
        </p:nvSpPr>
        <p:spPr>
          <a:xfrm>
            <a:off x="7569511" y="3023504"/>
            <a:ext cx="6261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Cloud</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Native</a:t>
            </a:r>
          </a:p>
        </p:txBody>
      </p:sp>
      <p:sp>
        <p:nvSpPr>
          <p:cNvPr id="258" name="Shape 258"/>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rtl="0">
              <a:spcBef>
                <a:spcPts val="0"/>
              </a:spcBef>
              <a:buClr>
                <a:schemeClr val="lt1"/>
              </a:buClr>
              <a:buSzPct val="25000"/>
              <a:buFont typeface="Helvetica Neue"/>
              <a:buNone/>
            </a:pPr>
            <a:r>
              <a:rPr lang="zh-CN" altLang="en-US" dirty="0" smtClean="0">
                <a:solidFill>
                  <a:schemeClr val="lt1"/>
                </a:solidFill>
              </a:rPr>
              <a:t>从虚拟化到云原生</a:t>
            </a:r>
            <a:endParaRPr lang="en-US" dirty="0">
              <a:solidFill>
                <a:schemeClr val="lt1"/>
              </a:solidFill>
            </a:endParaRPr>
          </a:p>
        </p:txBody>
      </p:sp>
      <p:sp>
        <p:nvSpPr>
          <p:cNvPr id="259" name="Shape 259"/>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a:t>
            </a:fld>
            <a:endParaRPr lang="en-US"/>
          </a:p>
        </p:txBody>
      </p:sp>
      <p:sp>
        <p:nvSpPr>
          <p:cNvPr id="260" name="Shape 260"/>
          <p:cNvSpPr txBox="1">
            <a:spLocks noGrp="1"/>
          </p:cNvSpPr>
          <p:nvPr>
            <p:ph type="body" idx="1"/>
          </p:nvPr>
        </p:nvSpPr>
        <p:spPr>
          <a:xfrm>
            <a:off x="4132875" y="974225"/>
            <a:ext cx="4787400" cy="1647300"/>
          </a:xfrm>
          <a:prstGeom prst="rect">
            <a:avLst/>
          </a:prstGeom>
          <a:noFill/>
          <a:ln>
            <a:noFill/>
          </a:ln>
        </p:spPr>
        <p:txBody>
          <a:bodyPr wrap="square" lIns="121900" tIns="121900" rIns="121900" bIns="121900" anchor="t" anchorCtr="0">
            <a:noAutofit/>
          </a:bodyPr>
          <a:lstStyle/>
          <a:p>
            <a:pPr marL="117475" lvl="0" indent="-117475">
              <a:lnSpc>
                <a:spcPct val="120000"/>
              </a:lnSpc>
              <a:spcBef>
                <a:spcPts val="0"/>
              </a:spcBef>
              <a:buFont typeface="Arial"/>
              <a:buChar char="•"/>
            </a:pPr>
            <a:r>
              <a:rPr lang="zh-CN" altLang="en-US" sz="1500" dirty="0" smtClean="0"/>
              <a:t>原生</a:t>
            </a:r>
            <a:r>
              <a:rPr lang="zh-CN" altLang="en-US" sz="1500" dirty="0"/>
              <a:t>云计算使用开源软件完成以下任务</a:t>
            </a:r>
            <a:r>
              <a:rPr lang="en-US" altLang="zh-CN" sz="1500" dirty="0"/>
              <a:t>:</a:t>
            </a: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a:p>
            <a:pPr marL="284162" marR="0" lvl="1" indent="-169862" algn="l" rtl="0">
              <a:lnSpc>
                <a:spcPct val="100000"/>
              </a:lnSpc>
              <a:spcBef>
                <a:spcPts val="300"/>
              </a:spcBef>
              <a:spcAft>
                <a:spcPts val="0"/>
              </a:spcAft>
              <a:buClr>
                <a:srgbClr val="446CA9"/>
              </a:buClr>
              <a:buSzPct val="65517"/>
              <a:buFont typeface="Arial"/>
              <a:buChar char="–"/>
            </a:pPr>
            <a:endParaRPr lang="en-US" sz="1500" b="0" i="0" u="none" strike="noStrike" cap="none" dirty="0">
              <a:solidFill>
                <a:srgbClr val="595959"/>
              </a:solidFill>
              <a:latin typeface="Century Gothic"/>
              <a:ea typeface="Century Gothic"/>
              <a:cs typeface="Century Gothic"/>
              <a:sym typeface="Century Gothic"/>
            </a:endParaRPr>
          </a:p>
        </p:txBody>
      </p:sp>
      <p:cxnSp>
        <p:nvCxnSpPr>
          <p:cNvPr id="261" name="Shape 26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262" name="Shape 26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263" name="Shape 26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64" name="Shape 26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Open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Source</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cxnSp>
        <p:nvCxnSpPr>
          <p:cNvPr id="265" name="Shape 26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266" name="Shape 26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67" name="Shape 267"/>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268" name="Shape 268"/>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269" name="Shape 26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0" name="Shape 270"/>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1" name="Shape 271"/>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Open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Source</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272" name="Shape 272"/>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273" name="Shape 273"/>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274" name="Shape 274"/>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275" name="Shape 275"/>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6" name="Shape 276"/>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Virtualiza-</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tion</a:t>
            </a:r>
          </a:p>
        </p:txBody>
      </p:sp>
      <p:sp>
        <p:nvSpPr>
          <p:cNvPr id="277" name="Shape 277"/>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8" name="Shape 278"/>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9" name="Shape 279"/>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0" name="Shape 280"/>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1" name="Shape 281"/>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2" name="Shape 282"/>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3" name="Shape 283"/>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4" name="Shape 284"/>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5" name="Shape 285"/>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286" name="Shape 286"/>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287" name="Shape 287"/>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288" name="Shape 288"/>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289" name="Shape 289"/>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290" name="Shape 290"/>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291" name="Shape 29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92" name="Shape 292"/>
          <p:cNvSpPr txBox="1"/>
          <p:nvPr/>
        </p:nvSpPr>
        <p:spPr>
          <a:xfrm>
            <a:off x="523173" y="2980697"/>
            <a:ext cx="825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Non-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Virtualized</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Hardware</a:t>
            </a:r>
          </a:p>
        </p:txBody>
      </p:sp>
      <p:sp>
        <p:nvSpPr>
          <p:cNvPr id="293" name="Shape 293"/>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sp>
        <p:nvSpPr>
          <p:cNvPr id="294" name="Shape 294"/>
          <p:cNvSpPr txBox="1"/>
          <p:nvPr/>
        </p:nvSpPr>
        <p:spPr>
          <a:xfrm>
            <a:off x="763740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2015</a:t>
            </a:r>
          </a:p>
        </p:txBody>
      </p:sp>
      <p:pic>
        <p:nvPicPr>
          <p:cNvPr id="295" name="Shape 29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480638" y="4188940"/>
            <a:ext cx="973500" cy="154500"/>
          </a:xfrm>
          <a:prstGeom prst="rect">
            <a:avLst/>
          </a:prstGeom>
          <a:noFill/>
          <a:ln>
            <a:noFill/>
          </a:ln>
        </p:spPr>
      </p:pic>
      <p:pic>
        <p:nvPicPr>
          <p:cNvPr id="296" name="Shape 296" descr="CNCF_Alternate_Pantone.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05466" y="1104588"/>
            <a:ext cx="3355500" cy="533100"/>
          </a:xfrm>
          <a:prstGeom prst="rect">
            <a:avLst/>
          </a:prstGeom>
          <a:noFill/>
          <a:ln>
            <a:noFill/>
          </a:ln>
        </p:spPr>
      </p:pic>
      <p:pic>
        <p:nvPicPr>
          <p:cNvPr id="297" name="Shape 297" descr="cloud foundry logo.jp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298" name="Shape 298"/>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pic>
        <p:nvPicPr>
          <p:cNvPr id="299" name="Shape 29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300" name="Shape 30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301" name="Shape 30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302" name="Shape 30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pic>
        <p:nvPicPr>
          <p:cNvPr id="303" name="Shape 30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304" name="Shape 304"/>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668350" y="1764450"/>
            <a:ext cx="2738254" cy="743325"/>
          </a:xfrm>
          <a:prstGeom prst="rect">
            <a:avLst/>
          </a:prstGeom>
          <a:noFill/>
          <a:ln>
            <a:noFill/>
          </a:ln>
        </p:spPr>
      </p:pic>
      <p:sp>
        <p:nvSpPr>
          <p:cNvPr id="305" name="Shape 30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a:t>
            </a:fld>
            <a:endParaRPr lang="en-US"/>
          </a:p>
        </p:txBody>
      </p:sp>
      <p:pic>
        <p:nvPicPr>
          <p:cNvPr id="306" name="Shape 306"/>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307" name="Shape 307" descr="logo_AWS.png"/>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463032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Shape 811"/>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b="0" i="0" u="none" strike="noStrike" cap="none">
                <a:solidFill>
                  <a:srgbClr val="FFFFFF"/>
                </a:solidFill>
                <a:latin typeface="Century Gothic"/>
                <a:ea typeface="Century Gothic"/>
                <a:cs typeface="Century Gothic"/>
                <a:sym typeface="Century Gothic"/>
              </a:rPr>
              <a:t>Open Source PaaS: Cloud Foundry (2011)</a:t>
            </a:r>
          </a:p>
        </p:txBody>
      </p:sp>
      <p:sp>
        <p:nvSpPr>
          <p:cNvPr id="812" name="Shape 812"/>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40</a:t>
            </a:fld>
            <a:endParaRPr lang="en-US"/>
          </a:p>
        </p:txBody>
      </p:sp>
      <p:sp>
        <p:nvSpPr>
          <p:cNvPr id="813" name="Shape 813"/>
          <p:cNvSpPr txBox="1">
            <a:spLocks noGrp="1"/>
          </p:cNvSpPr>
          <p:nvPr>
            <p:ph type="body" idx="1"/>
          </p:nvPr>
        </p:nvSpPr>
        <p:spPr>
          <a:xfrm>
            <a:off x="4362200" y="974225"/>
            <a:ext cx="4557900" cy="1546800"/>
          </a:xfrm>
          <a:prstGeom prst="rect">
            <a:avLst/>
          </a:prstGeom>
          <a:noFill/>
          <a:ln>
            <a:noFill/>
          </a:ln>
        </p:spPr>
        <p:txBody>
          <a:bodyPr wrap="square" lIns="121900" tIns="121900" rIns="121900" bIns="121900" anchor="t" anchorCtr="0">
            <a:noAutofit/>
          </a:bodyPr>
          <a:lstStyle/>
          <a:p>
            <a:pPr marL="115887" indent="-115887">
              <a:spcBef>
                <a:spcPts val="0"/>
              </a:spcBef>
              <a:buFont typeface="Arial"/>
              <a:buChar char="•"/>
            </a:pPr>
            <a:r>
              <a:rPr lang="zh-CN" altLang="en-US" sz="1600" kern="1200" dirty="0">
                <a:latin typeface="Century Gothic" charset="0"/>
                <a:ea typeface="Arial" panose="020B0604020202020204" pitchFamily="34" charset="0"/>
                <a:sym typeface="Century Gothic" charset="0"/>
              </a:rPr>
              <a:t>Pivotal</a:t>
            </a:r>
            <a:r>
              <a:rPr lang="zh-CN" altLang="en-US" sz="1600" kern="1200" dirty="0">
                <a:latin typeface="Century Gothic" charset="0"/>
                <a:ea typeface="宋体" panose="02010600030101010101" pitchFamily="2" charset="-122"/>
                <a:sym typeface="Century Gothic" charset="0"/>
              </a:rPr>
              <a:t>建立了Heroku PaaS的开源替代方案，并在2014年底启动Cloud Foundary</a:t>
            </a:r>
            <a:r>
              <a:rPr lang="zh-CN" altLang="en-US" sz="1600" kern="1200" dirty="0" smtClean="0">
                <a:latin typeface="Century Gothic" charset="0"/>
                <a:ea typeface="宋体" panose="02010600030101010101" pitchFamily="2" charset="-122"/>
                <a:sym typeface="Century Gothic" charset="0"/>
              </a:rPr>
              <a:t>基金会</a:t>
            </a:r>
            <a:endParaRPr lang="en-US" sz="1480" b="0" i="0" u="none" strike="noStrike" cap="none" dirty="0">
              <a:solidFill>
                <a:srgbClr val="595959"/>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rgbClr val="446CA9"/>
              </a:buClr>
              <a:buSzPct val="100000"/>
              <a:buFont typeface="Arial"/>
              <a:buChar char="•"/>
            </a:pPr>
            <a:r>
              <a:rPr lang="zh-CN" altLang="en-US" sz="1480" b="0" i="0" u="none" strike="noStrike" cap="none" dirty="0" smtClean="0">
                <a:solidFill>
                  <a:srgbClr val="595959"/>
                </a:solidFill>
                <a:latin typeface="Century Gothic"/>
                <a:ea typeface="Century Gothic"/>
                <a:cs typeface="Century Gothic"/>
                <a:sym typeface="Century Gothic"/>
              </a:rPr>
              <a:t>建立模块是花园容器，能够承载</a:t>
            </a:r>
            <a:r>
              <a:rPr lang="en-US" sz="1480" b="0" i="0" u="none" strike="noStrike" cap="none" dirty="0" err="1" smtClean="0">
                <a:solidFill>
                  <a:srgbClr val="595959"/>
                </a:solidFill>
                <a:latin typeface="Century Gothic"/>
                <a:ea typeface="Century Gothic"/>
                <a:cs typeface="Century Gothic"/>
                <a:sym typeface="Century Gothic"/>
              </a:rPr>
              <a:t>Heroku</a:t>
            </a:r>
            <a:r>
              <a:rPr lang="en-US" sz="1480" b="0" i="0" u="none" strike="noStrike" cap="none" dirty="0" smtClean="0">
                <a:solidFill>
                  <a:srgbClr val="595959"/>
                </a:solidFill>
                <a:latin typeface="Century Gothic"/>
                <a:ea typeface="Century Gothic"/>
                <a:cs typeface="Century Gothic"/>
                <a:sym typeface="Century Gothic"/>
              </a:rPr>
              <a:t> </a:t>
            </a:r>
            <a:r>
              <a:rPr lang="en-US" sz="1480" b="0" i="0" u="none" strike="noStrike" cap="none" dirty="0" err="1">
                <a:solidFill>
                  <a:srgbClr val="595959"/>
                </a:solidFill>
                <a:latin typeface="Century Gothic"/>
                <a:ea typeface="Century Gothic"/>
                <a:cs typeface="Century Gothic"/>
                <a:sym typeface="Century Gothic"/>
              </a:rPr>
              <a:t>buildpacks</a:t>
            </a:r>
            <a:r>
              <a:rPr lang="en-US" sz="1480" b="0" i="0" u="none" strike="noStrike" cap="none" dirty="0">
                <a:solidFill>
                  <a:srgbClr val="595959"/>
                </a:solidFill>
                <a:latin typeface="Century Gothic"/>
                <a:ea typeface="Century Gothic"/>
                <a:cs typeface="Century Gothic"/>
                <a:sym typeface="Century Gothic"/>
              </a:rPr>
              <a:t>, Docker containers </a:t>
            </a:r>
            <a:r>
              <a:rPr lang="zh-CN" altLang="en-US" sz="1480" dirty="0" smtClean="0"/>
              <a:t>，甚至非</a:t>
            </a:r>
            <a:r>
              <a:rPr lang="en-US" sz="1480" b="0" i="0" u="none" strike="noStrike" cap="none" dirty="0" smtClean="0">
                <a:solidFill>
                  <a:srgbClr val="595959"/>
                </a:solidFill>
                <a:latin typeface="Century Gothic"/>
                <a:ea typeface="Century Gothic"/>
                <a:cs typeface="Century Gothic"/>
                <a:sym typeface="Century Gothic"/>
              </a:rPr>
              <a:t> </a:t>
            </a:r>
            <a:r>
              <a:rPr lang="en-US" sz="1480" b="0" i="0" u="none" strike="noStrike" cap="none" dirty="0">
                <a:solidFill>
                  <a:srgbClr val="595959"/>
                </a:solidFill>
                <a:latin typeface="Century Gothic"/>
                <a:ea typeface="Century Gothic"/>
                <a:cs typeface="Century Gothic"/>
                <a:sym typeface="Century Gothic"/>
              </a:rPr>
              <a:t>non-Linux OSes</a:t>
            </a:r>
          </a:p>
        </p:txBody>
      </p:sp>
      <p:cxnSp>
        <p:nvCxnSpPr>
          <p:cNvPr id="814" name="Shape 814"/>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815" name="Shape 815"/>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816" name="Shape 816"/>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17" name="Shape 817"/>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818" name="Shape 818"/>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819" name="Shape 819"/>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0" name="Shape 820"/>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821" name="Shape 821"/>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822" name="Shape 822"/>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3" name="Shape 823"/>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4" name="Shape 824"/>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PaaS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825" name="Shape 825"/>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826" name="Shape 826"/>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827" name="Shape 827"/>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828" name="Shape 828"/>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9" name="Shape 829"/>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0" name="Shape 830"/>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1" name="Shape 831"/>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2" name="Shape 832"/>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3" name="Shape 833"/>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4" name="Shape 834"/>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5" name="Shape 835"/>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6" name="Shape 836"/>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7" name="Shape 837"/>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838" name="Shape 838"/>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839" name="Shape 839"/>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840" name="Shape 840"/>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841" name="Shape 841"/>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842" name="Shape 842"/>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843" name="Shape 843"/>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44" name="Shape 844"/>
          <p:cNvSpPr txBox="1"/>
          <p:nvPr/>
        </p:nvSpPr>
        <p:spPr>
          <a:xfrm>
            <a:off x="523173" y="2980697"/>
            <a:ext cx="769405"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845" name="Shape 845" descr="cloudfoundry-hires-_logo_org.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846" name="Shape 846" descr="cloud foundry logo.jp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sp>
        <p:nvSpPr>
          <p:cNvPr id="847" name="Shape 847"/>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848" name="Shape 84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849" name="Shape 84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850" name="Shape 85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851" name="Shape 851"/>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852" name="Shape 852"/>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40</a:t>
            </a:fld>
            <a:endParaRPr lang="en-US"/>
          </a:p>
        </p:txBody>
      </p:sp>
      <p:pic>
        <p:nvPicPr>
          <p:cNvPr id="853" name="Shape 85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854" name="Shape 854" descr="logo_AWS.png"/>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728835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cxnSp>
        <p:nvCxnSpPr>
          <p:cNvPr id="859" name="Shape 859"/>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860" name="Shape 860"/>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61" name="Shape 861"/>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容器</a:t>
            </a:r>
            <a:endParaRPr lang="en-US" sz="1000" b="0" i="0" u="none" strike="noStrike" cap="none" dirty="0">
              <a:solidFill>
                <a:schemeClr val="lt1"/>
              </a:solidFill>
              <a:latin typeface="Century Gothic"/>
              <a:ea typeface="Century Gothic"/>
              <a:cs typeface="Century Gothic"/>
              <a:sym typeface="Century Gothic"/>
            </a:endParaRPr>
          </a:p>
        </p:txBody>
      </p:sp>
      <p:sp>
        <p:nvSpPr>
          <p:cNvPr id="862" name="Shape 86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b="0" i="0" u="none" strike="noStrike" cap="none" dirty="0" smtClean="0">
                <a:solidFill>
                  <a:srgbClr val="FFFFFF"/>
                </a:solidFill>
                <a:latin typeface="Century Gothic"/>
                <a:ea typeface="Century Gothic"/>
                <a:cs typeface="Century Gothic"/>
                <a:sym typeface="Century Gothic"/>
              </a:rPr>
              <a:t>容器</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Docker (2013)</a:t>
            </a:r>
          </a:p>
        </p:txBody>
      </p:sp>
      <p:sp>
        <p:nvSpPr>
          <p:cNvPr id="863" name="Shape 863"/>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41</a:t>
            </a:fld>
            <a:endParaRPr lang="en-US"/>
          </a:p>
        </p:txBody>
      </p:sp>
      <p:sp>
        <p:nvSpPr>
          <p:cNvPr id="864" name="Shape 864"/>
          <p:cNvSpPr txBox="1">
            <a:spLocks noGrp="1"/>
          </p:cNvSpPr>
          <p:nvPr>
            <p:ph type="body" idx="1"/>
          </p:nvPr>
        </p:nvSpPr>
        <p:spPr>
          <a:xfrm>
            <a:off x="3659666" y="1153884"/>
            <a:ext cx="5260500" cy="1678200"/>
          </a:xfrm>
          <a:prstGeom prst="rect">
            <a:avLst/>
          </a:prstGeom>
          <a:noFill/>
          <a:ln>
            <a:noFill/>
          </a:ln>
        </p:spPr>
        <p:txBody>
          <a:bodyPr wrap="square" lIns="121900" tIns="121900" rIns="121900" bIns="121900" anchor="t" anchorCtr="0">
            <a:noAutofit/>
          </a:bodyPr>
          <a:lstStyle/>
          <a:p>
            <a:pPr marL="118110" indent="-118110" defTabSz="342900">
              <a:buFont typeface="Wingdings" panose="05000000000000000000" pitchFamily="2" charset="2"/>
              <a:buChar char="§"/>
            </a:pPr>
            <a:r>
              <a:rPr lang="en-US" altLang="zh-CN" sz="1500" kern="1200" dirty="0">
                <a:latin typeface="Century Gothic" charset="0"/>
                <a:ea typeface="Arial" panose="020B0604020202020204" pitchFamily="34" charset="0"/>
                <a:sym typeface="Century Gothic" charset="0"/>
              </a:rPr>
              <a:t>Docker</a:t>
            </a:r>
            <a:r>
              <a:rPr lang="zh-CN" altLang="en-US" sz="1500" kern="1200" dirty="0">
                <a:latin typeface="Century Gothic" charset="0"/>
                <a:ea typeface="Arial" panose="020B0604020202020204" pitchFamily="34" charset="0"/>
                <a:sym typeface="Century Gothic" charset="0"/>
              </a:rPr>
              <a:t>将LXC，Union File System和cgroups结合起来，创建了世界各地数百万开发人员采用的容器化</a:t>
            </a:r>
            <a:r>
              <a:rPr lang="zh-CN" altLang="en-US" sz="1500" kern="1200" dirty="0" smtClean="0">
                <a:latin typeface="Century Gothic" charset="0"/>
                <a:ea typeface="Arial" panose="020B0604020202020204" pitchFamily="34" charset="0"/>
                <a:sym typeface="Century Gothic" charset="0"/>
              </a:rPr>
              <a:t>标准</a:t>
            </a:r>
            <a:endParaRPr lang="zh-CN" altLang="en-US" sz="1500" kern="1200" dirty="0">
              <a:latin typeface="Century Gothic" charset="0"/>
              <a:ea typeface="Arial" panose="020B0604020202020204" pitchFamily="34" charset="0"/>
              <a:sym typeface="Century Gothic" charset="0"/>
            </a:endParaRPr>
          </a:p>
          <a:p>
            <a:pPr marL="118110" indent="-118110" defTabSz="342900">
              <a:buFont typeface="Wingdings" panose="05000000000000000000" pitchFamily="2" charset="2"/>
              <a:buChar char="§"/>
            </a:pPr>
            <a:r>
              <a:rPr lang="zh-CN" altLang="en-US" sz="1500" kern="1200" dirty="0">
                <a:latin typeface="Century Gothic" charset="0"/>
                <a:ea typeface="宋体" panose="02010600030101010101" pitchFamily="2" charset="-122"/>
                <a:sym typeface="Century Gothic" charset="0"/>
              </a:rPr>
              <a:t>有史以来最快的技术开发</a:t>
            </a:r>
            <a:r>
              <a:rPr lang="zh-CN" altLang="en-US" sz="1500" kern="1200" dirty="0" smtClean="0">
                <a:latin typeface="Century Gothic" charset="0"/>
                <a:ea typeface="宋体" panose="02010600030101010101" pitchFamily="2" charset="-122"/>
                <a:sym typeface="Century Gothic" charset="0"/>
              </a:rPr>
              <a:t>速度</a:t>
            </a:r>
            <a:endParaRPr lang="zh-CN" altLang="en-US" sz="1500" kern="1200" dirty="0">
              <a:latin typeface="Century Gothic" charset="0"/>
              <a:ea typeface="Arial" panose="020B0604020202020204" pitchFamily="34" charset="0"/>
              <a:sym typeface="Century Gothic" charset="0"/>
            </a:endParaRPr>
          </a:p>
          <a:p>
            <a:pPr marL="118110" indent="-118110" defTabSz="342900">
              <a:buFont typeface="Wingdings" panose="05000000000000000000" pitchFamily="2" charset="2"/>
              <a:buChar char="§"/>
            </a:pPr>
            <a:r>
              <a:rPr lang="zh-CN" altLang="en-US" sz="1500" kern="1200" dirty="0">
                <a:latin typeface="Century Gothic" charset="0"/>
                <a:ea typeface="宋体" panose="02010600030101010101" pitchFamily="2" charset="-122"/>
                <a:sym typeface="Century Gothic" charset="0"/>
              </a:rPr>
              <a:t>实现隔离，重复利用和不可变性</a:t>
            </a:r>
          </a:p>
        </p:txBody>
      </p:sp>
      <p:cxnSp>
        <p:nvCxnSpPr>
          <p:cNvPr id="865" name="Shape 865"/>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866" name="Shape 866"/>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867" name="Shape 867"/>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68" name="Shape 868"/>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869" name="Shape 869"/>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870" name="Shape 870"/>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1" name="Shape 871"/>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872" name="Shape 872"/>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873" name="Shape 873"/>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4" name="Shape 874"/>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5" name="Shape 875"/>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PaaS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876" name="Shape 876"/>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877" name="Shape 877"/>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878" name="Shape 878"/>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879" name="Shape 879"/>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0" name="Shape 880"/>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1" name="Shape 881"/>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2" name="Shape 882"/>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3" name="Shape 883"/>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4" name="Shape 884"/>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5" name="Shape 885"/>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6" name="Shape 886"/>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7" name="Shape 887"/>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8" name="Shape 888"/>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889" name="Shape 889"/>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890" name="Shape 890"/>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891" name="Shape 891"/>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892" name="Shape 892"/>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893" name="Shape 893"/>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894" name="Shape 894"/>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95" name="Shape 895"/>
          <p:cNvSpPr txBox="1"/>
          <p:nvPr/>
        </p:nvSpPr>
        <p:spPr>
          <a:xfrm>
            <a:off x="523173" y="2980697"/>
            <a:ext cx="800414"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896" name="Shape 896"/>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pic>
        <p:nvPicPr>
          <p:cNvPr id="897" name="Shape 897" descr="cloud foundry logo.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898" name="Shape 89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57992" y="727177"/>
            <a:ext cx="2348100" cy="2094900"/>
          </a:xfrm>
          <a:prstGeom prst="rect">
            <a:avLst/>
          </a:prstGeom>
          <a:noFill/>
          <a:ln>
            <a:noFill/>
          </a:ln>
        </p:spPr>
      </p:pic>
      <p:pic>
        <p:nvPicPr>
          <p:cNvPr id="899" name="Shape 89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sp>
        <p:nvSpPr>
          <p:cNvPr id="900" name="Shape 900"/>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901" name="Shape 901"/>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902" name="Shape 902"/>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903" name="Shape 90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904" name="Shape 904"/>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905" name="Shape 90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41</a:t>
            </a:fld>
            <a:endParaRPr lang="en-US"/>
          </a:p>
        </p:txBody>
      </p:sp>
      <p:pic>
        <p:nvPicPr>
          <p:cNvPr id="906" name="Shape 906"/>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907" name="Shape 907" descr="logo_AWS.png"/>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90732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cxnSp>
        <p:nvCxnSpPr>
          <p:cNvPr id="912" name="Shape 912"/>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913" name="Shape 913"/>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14" name="Shape 914"/>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容器</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15" name="Shape 915"/>
          <p:cNvCxnSpPr/>
          <p:nvPr/>
        </p:nvCxnSpPr>
        <p:spPr>
          <a:xfrm>
            <a:off x="7908874" y="3495007"/>
            <a:ext cx="0" cy="480900"/>
          </a:xfrm>
          <a:prstGeom prst="straightConnector1">
            <a:avLst/>
          </a:prstGeom>
          <a:noFill/>
          <a:ln w="25400" cap="flat" cmpd="sng">
            <a:solidFill>
              <a:srgbClr val="EA933E"/>
            </a:solidFill>
            <a:prstDash val="solid"/>
            <a:round/>
            <a:headEnd type="none" w="med" len="med"/>
            <a:tailEnd type="none" w="med" len="med"/>
          </a:ln>
        </p:spPr>
      </p:cxnSp>
      <p:sp>
        <p:nvSpPr>
          <p:cNvPr id="916" name="Shape 916"/>
          <p:cNvSpPr/>
          <p:nvPr/>
        </p:nvSpPr>
        <p:spPr>
          <a:xfrm>
            <a:off x="7500938" y="2863559"/>
            <a:ext cx="779100" cy="779100"/>
          </a:xfrm>
          <a:prstGeom prst="ellipse">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17" name="Shape 917"/>
          <p:cNvSpPr txBox="1"/>
          <p:nvPr/>
        </p:nvSpPr>
        <p:spPr>
          <a:xfrm>
            <a:off x="7569511" y="3023504"/>
            <a:ext cx="6261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云原生</a:t>
            </a:r>
            <a:endParaRPr lang="en-US" sz="1000" b="0" i="0" u="none" strike="noStrike" cap="none" dirty="0">
              <a:solidFill>
                <a:schemeClr val="lt1"/>
              </a:solidFill>
              <a:latin typeface="Century Gothic"/>
              <a:ea typeface="Century Gothic"/>
              <a:cs typeface="Century Gothic"/>
              <a:sym typeface="Century Gothic"/>
            </a:endParaRPr>
          </a:p>
        </p:txBody>
      </p:sp>
      <p:sp>
        <p:nvSpPr>
          <p:cNvPr id="918" name="Shape 918"/>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b="0" i="0" u="none" strike="noStrike" cap="none" dirty="0" smtClean="0">
                <a:solidFill>
                  <a:srgbClr val="FFFFFF"/>
                </a:solidFill>
                <a:latin typeface="Century Gothic"/>
                <a:ea typeface="Century Gothic"/>
                <a:cs typeface="Century Gothic"/>
                <a:sym typeface="Century Gothic"/>
              </a:rPr>
              <a:t>云原生</a:t>
            </a:r>
            <a:r>
              <a:rPr lang="en-US" b="0" i="0" u="none" strike="noStrike" cap="none" dirty="0" smtClean="0">
                <a:solidFill>
                  <a:srgbClr val="FFFFFF"/>
                </a:solidFill>
                <a:latin typeface="Century Gothic"/>
                <a:ea typeface="Century Gothic"/>
                <a:cs typeface="Century Gothic"/>
                <a:sym typeface="Century Gothic"/>
              </a:rPr>
              <a:t>: </a:t>
            </a:r>
            <a:r>
              <a:rPr lang="en-US" b="0" i="0" u="none" strike="noStrike" cap="none" dirty="0">
                <a:solidFill>
                  <a:srgbClr val="FFFFFF"/>
                </a:solidFill>
                <a:latin typeface="Century Gothic"/>
                <a:ea typeface="Century Gothic"/>
                <a:cs typeface="Century Gothic"/>
                <a:sym typeface="Century Gothic"/>
              </a:rPr>
              <a:t>CNCF (2015)</a:t>
            </a:r>
          </a:p>
        </p:txBody>
      </p:sp>
      <p:sp>
        <p:nvSpPr>
          <p:cNvPr id="919" name="Shape 919"/>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42</a:t>
            </a:fld>
            <a:endParaRPr lang="en-US"/>
          </a:p>
        </p:txBody>
      </p:sp>
      <p:sp>
        <p:nvSpPr>
          <p:cNvPr id="920" name="Shape 920"/>
          <p:cNvSpPr txBox="1">
            <a:spLocks noGrp="1"/>
          </p:cNvSpPr>
          <p:nvPr>
            <p:ph type="body" idx="1"/>
          </p:nvPr>
        </p:nvSpPr>
        <p:spPr>
          <a:xfrm>
            <a:off x="4132875" y="974225"/>
            <a:ext cx="4787400" cy="1647300"/>
          </a:xfrm>
          <a:prstGeom prst="rect">
            <a:avLst/>
          </a:prstGeom>
          <a:noFill/>
          <a:ln>
            <a:noFill/>
          </a:ln>
        </p:spPr>
        <p:txBody>
          <a:bodyPr wrap="square" lIns="121900" tIns="121900" rIns="121900" bIns="121900" anchor="t" anchorCtr="0">
            <a:noAutofit/>
          </a:bodyPr>
          <a:lstStyle/>
          <a:p>
            <a:pPr marL="118110" indent="-118110" defTabSz="342900">
              <a:lnSpc>
                <a:spcPct val="120000"/>
              </a:lnSpc>
              <a:spcBef>
                <a:spcPts val="300"/>
              </a:spcBef>
              <a:buFont typeface="Wingdings" panose="05000000000000000000" pitchFamily="2" charset="2"/>
              <a:buChar char="§"/>
            </a:pPr>
            <a:r>
              <a:rPr lang="zh-CN" altLang="en-US" sz="1500" dirty="0">
                <a:sym typeface="Century Gothic" charset="0"/>
              </a:rPr>
              <a:t>云原生计算通过开源</a:t>
            </a:r>
            <a:r>
              <a:rPr lang="zh-CN" altLang="en-US" sz="1500" dirty="0" smtClean="0">
                <a:sym typeface="Century Gothic" charset="0"/>
              </a:rPr>
              <a:t>软件统筹来</a:t>
            </a:r>
            <a:r>
              <a:rPr lang="zh-CN" altLang="en-US" sz="1500" dirty="0">
                <a:sym typeface="Century Gothic" charset="0"/>
              </a:rPr>
              <a:t>实现：</a:t>
            </a:r>
            <a:endParaRPr lang="en-US" altLang="zh-CN" sz="1500" dirty="0">
              <a:sym typeface="Century Gothic" charset="0"/>
            </a:endParaRPr>
          </a:p>
          <a:p>
            <a:pPr marL="284162" lvl="1" indent="-169862" defTabSz="342900">
              <a:spcBef>
                <a:spcPts val="300"/>
              </a:spcBef>
              <a:buSzPct val="65517"/>
              <a:buFont typeface="Arial"/>
              <a:buChar char="–"/>
            </a:pPr>
            <a:r>
              <a:rPr lang="zh-CN" altLang="en-US" sz="1500" dirty="0">
                <a:sym typeface="Century Gothic" charset="0"/>
              </a:rPr>
              <a:t>细分应用程序为微服务，</a:t>
            </a:r>
          </a:p>
          <a:p>
            <a:pPr marL="284162" lvl="1" indent="-169862" defTabSz="342900">
              <a:spcBef>
                <a:spcPts val="300"/>
              </a:spcBef>
              <a:buSzPct val="65517"/>
              <a:buFont typeface="Arial"/>
              <a:buChar char="–"/>
            </a:pPr>
            <a:r>
              <a:rPr lang="zh-CN" altLang="en-US" sz="1500" dirty="0">
                <a:sym typeface="Century Gothic" charset="0"/>
              </a:rPr>
              <a:t>将每个部分包装到自己的容器</a:t>
            </a:r>
            <a:r>
              <a:rPr lang="en-US" altLang="x-none" sz="1500" dirty="0">
                <a:sym typeface="Century Gothic" charset="0"/>
              </a:rPr>
              <a:t>中</a:t>
            </a:r>
          </a:p>
          <a:p>
            <a:pPr marL="284162" lvl="1" indent="-169862" defTabSz="342900">
              <a:spcBef>
                <a:spcPts val="300"/>
              </a:spcBef>
              <a:buSzPct val="65517"/>
              <a:buFont typeface="Arial"/>
              <a:buChar char="–"/>
            </a:pPr>
            <a:r>
              <a:rPr lang="zh-CN" altLang="en-US" sz="1500" dirty="0">
                <a:sym typeface="Century Gothic" charset="0"/>
              </a:rPr>
              <a:t>并动态编排这些容器以优化资源利用率</a:t>
            </a:r>
            <a:endParaRPr lang="zh-CN" altLang="en-US" sz="1500" dirty="0">
              <a:sym typeface="Arial" panose="020B0604020202020204" pitchFamily="34" charset="0"/>
            </a:endParaRPr>
          </a:p>
        </p:txBody>
      </p:sp>
      <p:cxnSp>
        <p:nvCxnSpPr>
          <p:cNvPr id="921" name="Shape 92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922" name="Shape 92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923" name="Shape 92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24" name="Shape 92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25" name="Shape 92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926" name="Shape 92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27" name="Shape 927"/>
          <p:cNvSpPr txBox="1"/>
          <p:nvPr/>
        </p:nvSpPr>
        <p:spPr>
          <a:xfrm>
            <a:off x="3684048" y="3023504"/>
            <a:ext cx="646050" cy="261072"/>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平台即服务</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28" name="Shape 928"/>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929" name="Shape 92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0" name="Shape 930"/>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1" name="Shape 931"/>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PaaS</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32" name="Shape 932"/>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933" name="Shape 933"/>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934" name="Shape 934"/>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935" name="Shape 935"/>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6" name="Shape 936"/>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sp>
        <p:nvSpPr>
          <p:cNvPr id="937" name="Shape 937"/>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8" name="Shape 938"/>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9" name="Shape 939"/>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0" name="Shape 940"/>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1" name="Shape 941"/>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2" name="Shape 942"/>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3" name="Shape 943"/>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4" name="Shape 944"/>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5" name="Shape 945"/>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946" name="Shape 946"/>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947" name="Shape 947"/>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948" name="Shape 948"/>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949" name="Shape 949"/>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950" name="Shape 950"/>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951" name="Shape 95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52" name="Shape 952"/>
          <p:cNvSpPr txBox="1"/>
          <p:nvPr/>
        </p:nvSpPr>
        <p:spPr>
          <a:xfrm>
            <a:off x="523173" y="2980697"/>
            <a:ext cx="825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953" name="Shape 953"/>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sp>
        <p:nvSpPr>
          <p:cNvPr id="954" name="Shape 954"/>
          <p:cNvSpPr txBox="1"/>
          <p:nvPr/>
        </p:nvSpPr>
        <p:spPr>
          <a:xfrm>
            <a:off x="763740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2015</a:t>
            </a:r>
          </a:p>
        </p:txBody>
      </p:sp>
      <p:pic>
        <p:nvPicPr>
          <p:cNvPr id="955" name="Shape 95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480638" y="4188940"/>
            <a:ext cx="973500" cy="154500"/>
          </a:xfrm>
          <a:prstGeom prst="rect">
            <a:avLst/>
          </a:prstGeom>
          <a:noFill/>
          <a:ln>
            <a:noFill/>
          </a:ln>
        </p:spPr>
      </p:pic>
      <p:pic>
        <p:nvPicPr>
          <p:cNvPr id="956" name="Shape 956" descr="CNCF_Alternate_Pantone.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05466" y="1104588"/>
            <a:ext cx="3355500" cy="533100"/>
          </a:xfrm>
          <a:prstGeom prst="rect">
            <a:avLst/>
          </a:prstGeom>
          <a:noFill/>
          <a:ln>
            <a:noFill/>
          </a:ln>
        </p:spPr>
      </p:pic>
      <p:pic>
        <p:nvPicPr>
          <p:cNvPr id="957" name="Shape 957" descr="cloud foundry logo.jp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958" name="Shape 958"/>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pic>
        <p:nvPicPr>
          <p:cNvPr id="959" name="Shape 95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960" name="Shape 96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961" name="Shape 96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962" name="Shape 962"/>
          <p:cNvSpPr txBox="1"/>
          <p:nvPr/>
        </p:nvSpPr>
        <p:spPr>
          <a:xfrm>
            <a:off x="2542845" y="3023504"/>
            <a:ext cx="691406" cy="372768"/>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基础设计即服务</a:t>
            </a:r>
            <a:endParaRPr lang="en-US" sz="1000" b="0" i="0" u="none" strike="noStrike" cap="none" dirty="0">
              <a:solidFill>
                <a:schemeClr val="lt1"/>
              </a:solidFill>
              <a:latin typeface="Century Gothic"/>
              <a:ea typeface="Century Gothic"/>
              <a:cs typeface="Century Gothic"/>
              <a:sym typeface="Century Gothic"/>
            </a:endParaRPr>
          </a:p>
        </p:txBody>
      </p:sp>
      <p:pic>
        <p:nvPicPr>
          <p:cNvPr id="963" name="Shape 96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964" name="Shape 964"/>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668350" y="1764450"/>
            <a:ext cx="2738254" cy="743325"/>
          </a:xfrm>
          <a:prstGeom prst="rect">
            <a:avLst/>
          </a:prstGeom>
          <a:noFill/>
          <a:ln>
            <a:noFill/>
          </a:ln>
        </p:spPr>
      </p:pic>
      <p:sp>
        <p:nvSpPr>
          <p:cNvPr id="965" name="Shape 96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42</a:t>
            </a:fld>
            <a:endParaRPr lang="en-US"/>
          </a:p>
        </p:txBody>
      </p:sp>
      <p:pic>
        <p:nvPicPr>
          <p:cNvPr id="966" name="Shape 966"/>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967" name="Shape 967" descr="logo_AWS.png"/>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2294485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Shape 97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我们学到了</a:t>
            </a:r>
            <a:r>
              <a:rPr lang="zh-CN" altLang="en-US" kern="1200" dirty="0" smtClean="0">
                <a:solidFill>
                  <a:schemeClr val="bg1"/>
                </a:solidFill>
                <a:latin typeface="Arial" panose="020B0604020202020204" pitchFamily="34" charset="0"/>
                <a:ea typeface="Arial" panose="020B0604020202020204" pitchFamily="34" charset="0"/>
                <a:sym typeface="Arial" panose="020B0604020202020204" pitchFamily="34" charset="0"/>
              </a:rPr>
              <a:t>什么</a:t>
            </a:r>
            <a:r>
              <a:rPr lang="zh-CN" altLang="en-US" dirty="0"/>
              <a:t>？</a:t>
            </a:r>
            <a:endParaRPr lang="en-US" b="0" i="0" u="none" strike="noStrike" cap="none" dirty="0">
              <a:solidFill>
                <a:srgbClr val="FFFFFF"/>
              </a:solidFill>
              <a:latin typeface="Century Gothic"/>
              <a:ea typeface="Century Gothic"/>
              <a:cs typeface="Century Gothic"/>
              <a:sym typeface="Century Gothic"/>
            </a:endParaRPr>
          </a:p>
        </p:txBody>
      </p:sp>
      <p:sp>
        <p:nvSpPr>
          <p:cNvPr id="973" name="Shape 973"/>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43</a:t>
            </a:fld>
            <a:endParaRPr lang="en-US"/>
          </a:p>
        </p:txBody>
      </p:sp>
      <p:sp>
        <p:nvSpPr>
          <p:cNvPr id="974" name="Shape 974"/>
          <p:cNvSpPr txBox="1">
            <a:spLocks noGrp="1"/>
          </p:cNvSpPr>
          <p:nvPr>
            <p:ph type="body" idx="1"/>
          </p:nvPr>
        </p:nvSpPr>
        <p:spPr>
          <a:xfrm>
            <a:off x="237575" y="974225"/>
            <a:ext cx="8682600" cy="3717900"/>
          </a:xfrm>
          <a:prstGeom prst="rect">
            <a:avLst/>
          </a:prstGeom>
          <a:noFill/>
          <a:ln>
            <a:noFill/>
          </a:ln>
        </p:spPr>
        <p:txBody>
          <a:bodyPr wrap="square" lIns="121900" tIns="121900" rIns="121900" bIns="121900" anchor="t" anchorCtr="0">
            <a:noAutofit/>
          </a:bodyPr>
          <a:lstStyle/>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核心基石:</a:t>
            </a:r>
          </a:p>
          <a:p>
            <a:pPr marL="557213" lvl="1" indent="-214313" algn="just"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服务器 </a:t>
            </a:r>
            <a:r>
              <a:rPr lang="zh-CN" altLang="en-US" sz="2200" kern="1200" dirty="0">
                <a:solidFill>
                  <a:srgbClr val="008000"/>
                </a:solidFill>
                <a:latin typeface="Century Gothic" charset="0"/>
                <a:ea typeface="Century Gothic" charset="0"/>
                <a:sym typeface="Century Gothic" charset="0"/>
              </a:rPr>
              <a:t>➡</a:t>
            </a:r>
            <a:r>
              <a:rPr lang="zh-CN" altLang="en-US" sz="2200" kern="1200" dirty="0">
                <a:latin typeface="Century Gothic" charset="0"/>
                <a:ea typeface="Century Gothic" charset="0"/>
                <a:sym typeface="Century Gothic" charset="0"/>
              </a:rPr>
              <a:t> 虚拟机</a:t>
            </a:r>
            <a:r>
              <a:rPr lang="zh-CN" altLang="en-US" sz="2200" kern="1200" dirty="0">
                <a:solidFill>
                  <a:srgbClr val="008000"/>
                </a:solidFill>
                <a:latin typeface="Century Gothic" charset="0"/>
                <a:ea typeface="Century Gothic" charset="0"/>
                <a:sym typeface="Century Gothic" charset="0"/>
              </a:rPr>
              <a:t>➡</a:t>
            </a:r>
            <a:r>
              <a:rPr lang="zh-CN" altLang="en-US" sz="2200" kern="1200" dirty="0">
                <a:latin typeface="Century Gothic" charset="0"/>
                <a:ea typeface="Century Gothic" charset="0"/>
                <a:sym typeface="Century Gothic" charset="0"/>
              </a:rPr>
              <a:t> </a:t>
            </a:r>
            <a:r>
              <a:rPr lang="en-US" altLang="zh-CN" sz="2200" kern="1200" dirty="0" err="1">
                <a:latin typeface="Century Gothic" charset="0"/>
                <a:ea typeface="Century Gothic" charset="0"/>
                <a:sym typeface="Century Gothic" charset="0"/>
              </a:rPr>
              <a:t>Buildpacks</a:t>
            </a:r>
            <a:r>
              <a:rPr lang="zh-CN" altLang="en-US" sz="2200" kern="1200" dirty="0">
                <a:solidFill>
                  <a:srgbClr val="008000"/>
                </a:solidFill>
                <a:latin typeface="Century Gothic" charset="0"/>
                <a:ea typeface="Century Gothic" charset="0"/>
                <a:sym typeface="Century Gothic" charset="0"/>
              </a:rPr>
              <a:t> ➡</a:t>
            </a:r>
            <a:r>
              <a:rPr lang="zh-CN" altLang="en-US" sz="2200" kern="1200" dirty="0">
                <a:latin typeface="Century Gothic" charset="0"/>
                <a:ea typeface="Century Gothic" charset="0"/>
                <a:sym typeface="Century Gothic" charset="0"/>
              </a:rPr>
              <a:t> 容器</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隔离单元</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从较重的到较轻的，适应调整时间和大小</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不可变性</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从宠物到牛</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供应方</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从闭源的单一供应商，到开源的，跨供应商</a:t>
            </a:r>
          </a:p>
        </p:txBody>
      </p:sp>
      <p:sp>
        <p:nvSpPr>
          <p:cNvPr id="975" name="Shape 97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43</a:t>
            </a:fld>
            <a:endParaRPr lang="en-US"/>
          </a:p>
        </p:txBody>
      </p:sp>
    </p:spTree>
    <p:extLst>
      <p:ext uri="{BB962C8B-B14F-4D97-AF65-F5344CB8AC3E}">
        <p14:creationId xmlns:p14="http://schemas.microsoft.com/office/powerpoint/2010/main" val="8583242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Shape 980"/>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什么是“平台即服务”（PaaS）?</a:t>
            </a:r>
            <a:endParaRPr lang="en-US" b="0" i="0" u="none" strike="noStrike" cap="none" dirty="0">
              <a:solidFill>
                <a:schemeClr val="bg1"/>
              </a:solidFill>
              <a:sym typeface="Century Gothic"/>
            </a:endParaRPr>
          </a:p>
        </p:txBody>
      </p:sp>
      <p:sp>
        <p:nvSpPr>
          <p:cNvPr id="981" name="Shape 981"/>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44</a:t>
            </a:fld>
            <a:endParaRPr lang="en-US"/>
          </a:p>
        </p:txBody>
      </p:sp>
      <p:sp>
        <p:nvSpPr>
          <p:cNvPr id="982" name="Shape 982"/>
          <p:cNvSpPr txBox="1">
            <a:spLocks noGrp="1"/>
          </p:cNvSpPr>
          <p:nvPr>
            <p:ph type="body" idx="1"/>
          </p:nvPr>
        </p:nvSpPr>
        <p:spPr>
          <a:xfrm>
            <a:off x="237575" y="974225"/>
            <a:ext cx="8682600" cy="3717900"/>
          </a:xfrm>
          <a:prstGeom prst="rect">
            <a:avLst/>
          </a:prstGeom>
          <a:noFill/>
          <a:ln>
            <a:noFill/>
          </a:ln>
        </p:spPr>
        <p:txBody>
          <a:bodyPr wrap="square" lIns="121900" tIns="121900" rIns="121900" bIns="121900" anchor="t" anchorCtr="0">
            <a:noAutofit/>
          </a:bodyPr>
          <a:lstStyle/>
          <a:p>
            <a:pPr indent="-161925" defTabSz="342900">
              <a:spcBef>
                <a:spcPts val="525"/>
              </a:spcBef>
              <a:buFont typeface="Wingdings" panose="05000000000000000000" pitchFamily="2" charset="2"/>
              <a:buChar char="§"/>
            </a:pPr>
            <a:r>
              <a:rPr lang="zh-CN" altLang="en-US" sz="2500" kern="1200" dirty="0" smtClean="0">
                <a:latin typeface="Century Gothic" charset="0"/>
                <a:ea typeface="Century Gothic" charset="0"/>
                <a:sym typeface="Century Gothic" charset="0"/>
              </a:rPr>
              <a:t>OpenShift</a:t>
            </a:r>
            <a:r>
              <a:rPr lang="zh-CN" altLang="en-US" sz="2500" kern="1200" dirty="0">
                <a:latin typeface="Century Gothic" charset="0"/>
                <a:ea typeface="Century Gothic" charset="0"/>
                <a:sym typeface="Century Gothic" charset="0"/>
              </a:rPr>
              <a:t>、华为CCE、Deis(微软并购)，还有Apprenda，都是建立在原生云平台上的“平台即服务”例子</a:t>
            </a:r>
          </a:p>
          <a:p>
            <a:pPr indent="-161925" defTabSz="342900">
              <a:spcBef>
                <a:spcPts val="525"/>
              </a:spcBef>
              <a:buFont typeface="Wingdings" panose="05000000000000000000" pitchFamily="2" charset="2"/>
              <a:buChar char="§"/>
            </a:pPr>
            <a:r>
              <a:rPr lang="zh-CN" altLang="en-US" sz="2500" kern="1200" dirty="0">
                <a:latin typeface="Century Gothic" charset="0"/>
                <a:ea typeface="Century Gothic" charset="0"/>
                <a:sym typeface="Century Gothic" charset="0"/>
              </a:rPr>
              <a:t>很多新的应用以12因素的形式出现，并可以在“平台即服务”部署</a:t>
            </a:r>
          </a:p>
          <a:p>
            <a:pPr marL="889635" lvl="1" indent="-161925" defTabSz="342900">
              <a:buFont typeface="Arial" panose="020B0604020202020204" pitchFamily="34" charset="0"/>
              <a:buChar char="•"/>
            </a:pPr>
            <a:r>
              <a:rPr lang="zh-CN" altLang="en-US" sz="1700" kern="1200" dirty="0">
                <a:latin typeface="Century Gothic" charset="0"/>
                <a:ea typeface="Century Gothic" charset="0"/>
                <a:sym typeface="Century Gothic" charset="0"/>
              </a:rPr>
              <a:t>他们有时候增长超过</a:t>
            </a:r>
            <a:r>
              <a:rPr lang="zh-CN" altLang="en-US" sz="1700" dirty="0">
                <a:latin typeface="Century Gothic" charset="0"/>
                <a:ea typeface="Century Gothic" charset="0"/>
                <a:sym typeface="Century Gothic" charset="0"/>
              </a:rPr>
              <a:t>PaaS</a:t>
            </a:r>
            <a:r>
              <a:rPr lang="zh-CN" altLang="en-US" sz="1700" kern="1200" dirty="0">
                <a:latin typeface="Century Gothic" charset="0"/>
                <a:ea typeface="Century Gothic" charset="0"/>
                <a:sym typeface="Century Gothic" charset="0"/>
              </a:rPr>
              <a:t>的承受能力</a:t>
            </a:r>
          </a:p>
          <a:p>
            <a:pPr marL="889635" lvl="1" indent="-161925" defTabSz="342900">
              <a:buFont typeface="Arial" panose="020B0604020202020204" pitchFamily="34" charset="0"/>
              <a:buChar char="•"/>
            </a:pPr>
            <a:r>
              <a:rPr lang="zh-CN" altLang="en-US" sz="1700" kern="1200" dirty="0">
                <a:latin typeface="Century Gothic" charset="0"/>
                <a:ea typeface="Century Gothic" charset="0"/>
                <a:sym typeface="Century Gothic" charset="0"/>
              </a:rPr>
              <a:t>而有的应用根本不能适用在PaaS模型上</a:t>
            </a:r>
          </a:p>
          <a:p>
            <a:pPr indent="-161925" defTabSz="342900">
              <a:spcBef>
                <a:spcPts val="525"/>
              </a:spcBef>
              <a:buFont typeface="Wingdings" panose="05000000000000000000" pitchFamily="2" charset="2"/>
              <a:buChar char="§"/>
            </a:pPr>
            <a:r>
              <a:rPr lang="zh-CN" altLang="en-US" sz="2500" kern="1200" dirty="0">
                <a:latin typeface="Century Gothic" charset="0"/>
                <a:ea typeface="Century Gothic" charset="0"/>
                <a:sym typeface="Century Gothic" charset="0"/>
              </a:rPr>
              <a:t>基于原生云的PaaS则这两种都能支持</a:t>
            </a:r>
          </a:p>
          <a:p>
            <a:pPr marL="342900" marR="0" lvl="0" indent="-165100" algn="l" rtl="0">
              <a:lnSpc>
                <a:spcPct val="100000"/>
              </a:lnSpc>
              <a:spcBef>
                <a:spcPts val="525"/>
              </a:spcBef>
              <a:spcAft>
                <a:spcPts val="0"/>
              </a:spcAft>
              <a:buClr>
                <a:srgbClr val="446CA9"/>
              </a:buClr>
              <a:buSzPct val="100000"/>
              <a:buFont typeface="Arial"/>
              <a:buChar char="•"/>
            </a:pPr>
            <a:endParaRPr lang="en-US" sz="2500" b="0" i="0" u="none" strike="noStrike" cap="none" dirty="0">
              <a:solidFill>
                <a:srgbClr val="595959"/>
              </a:solidFill>
              <a:latin typeface="Century Gothic"/>
              <a:ea typeface="Century Gothic"/>
              <a:cs typeface="Century Gothic"/>
              <a:sym typeface="Century Gothic"/>
            </a:endParaRPr>
          </a:p>
        </p:txBody>
      </p:sp>
      <p:sp>
        <p:nvSpPr>
          <p:cNvPr id="983" name="Shape 98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44</a:t>
            </a:fld>
            <a:endParaRPr lang="en-US"/>
          </a:p>
        </p:txBody>
      </p:sp>
    </p:spTree>
    <p:extLst>
      <p:ext uri="{BB962C8B-B14F-4D97-AF65-F5344CB8AC3E}">
        <p14:creationId xmlns:p14="http://schemas.microsoft.com/office/powerpoint/2010/main" val="1726672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Shape 778"/>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en-US" sz="2775" b="0" i="0" u="none" strike="noStrike" cap="none" dirty="0">
                <a:solidFill>
                  <a:srgbClr val="446CA9"/>
                </a:solidFill>
                <a:latin typeface="Century Gothic"/>
                <a:ea typeface="Century Gothic"/>
                <a:cs typeface="Century Gothic"/>
                <a:sym typeface="Century Gothic"/>
              </a:rPr>
              <a:t>Cloud </a:t>
            </a:r>
            <a:r>
              <a:rPr lang="en-US" sz="2775" b="0" i="0" u="none" strike="noStrike" cap="none" dirty="0" smtClean="0">
                <a:solidFill>
                  <a:srgbClr val="446CA9"/>
                </a:solidFill>
                <a:latin typeface="Century Gothic"/>
                <a:ea typeface="Century Gothic"/>
                <a:cs typeface="Century Gothic"/>
                <a:sym typeface="Century Gothic"/>
              </a:rPr>
              <a:t>Native 的</a:t>
            </a:r>
            <a:r>
              <a:rPr lang="en-US" sz="2775" dirty="0" smtClean="0"/>
              <a:t>价值所在</a:t>
            </a:r>
            <a:endParaRPr lang="en-US" sz="2775" b="0" i="0" u="none" strike="noStrike" cap="none" dirty="0">
              <a:solidFill>
                <a:srgbClr val="446CA9"/>
              </a:solidFill>
              <a:latin typeface="Century Gothic"/>
              <a:ea typeface="Century Gothic"/>
              <a:cs typeface="Century Gothic"/>
              <a:sym typeface="Century Gothic"/>
            </a:endParaRPr>
          </a:p>
        </p:txBody>
      </p:sp>
      <p:sp>
        <p:nvSpPr>
          <p:cNvPr id="779" name="Shape 77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45</a:t>
            </a:fld>
            <a:endParaRPr lang="en-US"/>
          </a:p>
        </p:txBody>
      </p:sp>
    </p:spTree>
    <p:extLst>
      <p:ext uri="{BB962C8B-B14F-4D97-AF65-F5344CB8AC3E}">
        <p14:creationId xmlns:p14="http://schemas.microsoft.com/office/powerpoint/2010/main" val="967664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795" name="Shape 795" descr="prison.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9141290" cy="5143499"/>
          </a:xfrm>
          <a:prstGeom prst="rect">
            <a:avLst/>
          </a:prstGeom>
          <a:noFill/>
          <a:ln>
            <a:noFill/>
          </a:ln>
        </p:spPr>
      </p:pic>
      <p:sp>
        <p:nvSpPr>
          <p:cNvPr id="796" name="Shape 796"/>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7" name="Shape 797"/>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8" name="Shape 798"/>
          <p:cNvSpPr/>
          <p:nvPr/>
        </p:nvSpPr>
        <p:spPr>
          <a:xfrm>
            <a:off x="-2709" y="2488481"/>
            <a:ext cx="9144000" cy="1095782"/>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9" name="Shape 799"/>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避免产生供应商依赖</a:t>
            </a:r>
            <a:endParaRPr lang="en-US" sz="2600" b="0" i="0" u="none" strike="noStrike" cap="none" dirty="0">
              <a:solidFill>
                <a:srgbClr val="FFFFFF"/>
              </a:solidFill>
              <a:latin typeface="Century Gothic"/>
              <a:ea typeface="Century Gothic"/>
              <a:cs typeface="Century Gothic"/>
              <a:sym typeface="Century Gothic"/>
            </a:endParaRPr>
          </a:p>
        </p:txBody>
      </p:sp>
      <p:sp>
        <p:nvSpPr>
          <p:cNvPr id="800" name="Shape 800"/>
          <p:cNvSpPr txBox="1">
            <a:spLocks noGrp="1"/>
          </p:cNvSpPr>
          <p:nvPr>
            <p:ph type="body" idx="4294967295"/>
          </p:nvPr>
        </p:nvSpPr>
        <p:spPr>
          <a:xfrm>
            <a:off x="461962" y="2482850"/>
            <a:ext cx="8682037" cy="1401763"/>
          </a:xfrm>
          <a:prstGeom prst="rect">
            <a:avLst/>
          </a:prstGeom>
          <a:noFill/>
          <a:ln>
            <a:noFill/>
          </a:ln>
        </p:spPr>
        <p:txBody>
          <a:bodyPr lIns="121900" tIns="121900" rIns="121900" bIns="121900" anchor="t" anchorCtr="0">
            <a:noAutofit/>
          </a:bodyPr>
          <a:lstStyle/>
          <a:p>
            <a:pPr marL="180975" marR="0" lvl="0" indent="-3175" algn="l" rtl="0">
              <a:lnSpc>
                <a:spcPct val="100000"/>
              </a:lnSpc>
              <a:spcBef>
                <a:spcPts val="0"/>
              </a:spcBef>
              <a:spcAft>
                <a:spcPts val="0"/>
              </a:spcAft>
              <a:buClr>
                <a:srgbClr val="446CA9"/>
              </a:buClr>
              <a:buSzPct val="25000"/>
              <a:buFont typeface="Arial"/>
              <a:buNone/>
            </a:pPr>
            <a:r>
              <a:rPr lang="zh-CN" altLang="en-US" sz="2600" dirty="0" smtClean="0">
                <a:solidFill>
                  <a:schemeClr val="dk1"/>
                </a:solidFill>
              </a:rPr>
              <a:t>开源的软件栈</a:t>
            </a:r>
            <a:r>
              <a:rPr lang="en-US" altLang="zh-CN" sz="2600" dirty="0" smtClean="0">
                <a:solidFill>
                  <a:schemeClr val="dk1"/>
                </a:solidFill>
              </a:rPr>
              <a:t>(software stack)</a:t>
            </a:r>
            <a:r>
              <a:rPr lang="zh-CN" altLang="en-US" sz="2600" dirty="0" smtClean="0">
                <a:solidFill>
                  <a:schemeClr val="dk1"/>
                </a:solidFill>
              </a:rPr>
              <a:t>使得各种应用都可以部署在任何公共或私有云（或组合云）上</a:t>
            </a:r>
            <a:r>
              <a:rPr lang="en-US" altLang="zh-CN" sz="2600" dirty="0" smtClean="0">
                <a:solidFill>
                  <a:schemeClr val="dk1"/>
                </a:solidFill>
              </a:rPr>
              <a:t>..</a:t>
            </a:r>
            <a:r>
              <a:rPr lang="zh-CN" altLang="en-US" sz="2600" dirty="0" smtClean="0">
                <a:solidFill>
                  <a:schemeClr val="dk1"/>
                </a:solidFill>
              </a:rPr>
              <a:t> </a:t>
            </a:r>
            <a:endParaRPr lang="en-US" sz="2600" b="0" i="0" u="none" strike="noStrike" cap="none" dirty="0">
              <a:solidFill>
                <a:schemeClr val="dk1"/>
              </a:solidFill>
              <a:latin typeface="Century Gothic"/>
              <a:ea typeface="Century Gothic"/>
              <a:cs typeface="Century Gothic"/>
              <a:sym typeface="Century Gothic"/>
            </a:endParaRPr>
          </a:p>
        </p:txBody>
      </p:sp>
      <p:sp>
        <p:nvSpPr>
          <p:cNvPr id="801" name="Shape 80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46</a:t>
            </a:fld>
            <a:endParaRPr lang="en-US"/>
          </a:p>
        </p:txBody>
      </p:sp>
    </p:spTree>
    <p:extLst>
      <p:ext uri="{BB962C8B-B14F-4D97-AF65-F5344CB8AC3E}">
        <p14:creationId xmlns:p14="http://schemas.microsoft.com/office/powerpoint/2010/main" val="2068330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pic>
        <p:nvPicPr>
          <p:cNvPr id="806" name="Shape 80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812799"/>
            <a:ext cx="9141290" cy="4330701"/>
          </a:xfrm>
          <a:prstGeom prst="rect">
            <a:avLst/>
          </a:prstGeom>
          <a:noFill/>
          <a:ln>
            <a:noFill/>
          </a:ln>
        </p:spPr>
      </p:pic>
      <p:sp>
        <p:nvSpPr>
          <p:cNvPr id="807" name="Shape 807"/>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08" name="Shape 808"/>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09" name="Shape 809"/>
          <p:cNvSpPr/>
          <p:nvPr/>
        </p:nvSpPr>
        <p:spPr>
          <a:xfrm>
            <a:off x="-2709" y="2187700"/>
            <a:ext cx="9144000" cy="1321131"/>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10" name="Shape 81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smtClean="0"/>
              <a:t>无限</a:t>
            </a:r>
            <a:r>
              <a:rPr lang="zh-CN" altLang="en-US" sz="2600" dirty="0"/>
              <a:t>的可扩展性</a:t>
            </a:r>
            <a:endParaRPr lang="en-US" sz="2600" b="0" i="0" u="none" strike="noStrike" cap="none" dirty="0">
              <a:solidFill>
                <a:srgbClr val="FFFFFF"/>
              </a:solidFill>
              <a:latin typeface="Century Gothic"/>
              <a:ea typeface="Century Gothic"/>
              <a:cs typeface="Century Gothic"/>
              <a:sym typeface="Century Gothic"/>
            </a:endParaRPr>
          </a:p>
        </p:txBody>
      </p:sp>
      <p:sp>
        <p:nvSpPr>
          <p:cNvPr id="811" name="Shape 811"/>
          <p:cNvSpPr txBox="1">
            <a:spLocks noGrp="1"/>
          </p:cNvSpPr>
          <p:nvPr>
            <p:ph type="body" idx="4294967295"/>
          </p:nvPr>
        </p:nvSpPr>
        <p:spPr>
          <a:xfrm>
            <a:off x="460375" y="2139950"/>
            <a:ext cx="8683625" cy="1368881"/>
          </a:xfrm>
          <a:prstGeom prst="rect">
            <a:avLst/>
          </a:prstGeom>
          <a:noFill/>
          <a:ln>
            <a:noFill/>
          </a:ln>
        </p:spPr>
        <p:txBody>
          <a:bodyPr lIns="121900" tIns="121900" rIns="121900" bIns="121900" anchor="t" anchorCtr="0">
            <a:noAutofit/>
          </a:bodyPr>
          <a:lstStyle/>
          <a:p>
            <a:pPr marL="0" lvl="0" indent="0">
              <a:spcBef>
                <a:spcPts val="0"/>
              </a:spcBef>
              <a:buClr>
                <a:srgbClr val="446CA9"/>
              </a:buClr>
              <a:buSzPct val="25000"/>
              <a:buNone/>
            </a:pPr>
            <a:r>
              <a:rPr lang="zh-CN" altLang="en-US" dirty="0" smtClean="0">
                <a:solidFill>
                  <a:schemeClr val="dk1"/>
                </a:solidFill>
              </a:rPr>
              <a:t>优化</a:t>
            </a:r>
            <a:r>
              <a:rPr lang="zh-CN" altLang="en-US" dirty="0">
                <a:solidFill>
                  <a:schemeClr val="dk1"/>
                </a:solidFill>
              </a:rPr>
              <a:t>的现代分布式系统环境</a:t>
            </a:r>
            <a:r>
              <a:rPr lang="zh-CN" altLang="en-US" dirty="0" smtClean="0">
                <a:solidFill>
                  <a:schemeClr val="dk1"/>
                </a:solidFill>
              </a:rPr>
              <a:t>能够从单个</a:t>
            </a:r>
            <a:r>
              <a:rPr lang="en-US" altLang="zh-CN" dirty="0" smtClean="0">
                <a:solidFill>
                  <a:schemeClr val="dk1"/>
                </a:solidFill>
              </a:rPr>
              <a:t>PC</a:t>
            </a:r>
            <a:r>
              <a:rPr lang="zh-CN" altLang="en-US" dirty="0" smtClean="0">
                <a:solidFill>
                  <a:schemeClr val="dk1"/>
                </a:solidFill>
              </a:rPr>
              <a:t>机的几个节点扩展</a:t>
            </a:r>
            <a:r>
              <a:rPr lang="zh-CN" altLang="en-US" dirty="0">
                <a:solidFill>
                  <a:schemeClr val="dk1"/>
                </a:solidFill>
              </a:rPr>
              <a:t>到成千上万的自愈多租户节点 </a:t>
            </a:r>
            <a:endParaRPr lang="en-US" sz="2400" b="0" i="0" u="none" strike="noStrike" cap="none" dirty="0" smtClean="0">
              <a:solidFill>
                <a:schemeClr val="dk1"/>
              </a:solidFill>
              <a:latin typeface="Century Gothic"/>
              <a:ea typeface="Century Gothic"/>
              <a:cs typeface="Century Gothic"/>
              <a:sym typeface="Century Gothic"/>
            </a:endParaRPr>
          </a:p>
        </p:txBody>
      </p:sp>
      <p:sp>
        <p:nvSpPr>
          <p:cNvPr id="812" name="Shape 81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47</a:t>
            </a:fld>
            <a:endParaRPr lang="en-US"/>
          </a:p>
        </p:txBody>
      </p:sp>
    </p:spTree>
    <p:extLst>
      <p:ext uri="{BB962C8B-B14F-4D97-AF65-F5344CB8AC3E}">
        <p14:creationId xmlns:p14="http://schemas.microsoft.com/office/powerpoint/2010/main" val="3063966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18" name="Shape 818"/>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819" name="Shape 81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810575"/>
            <a:ext cx="9144000" cy="4332924"/>
          </a:xfrm>
          <a:prstGeom prst="rect">
            <a:avLst/>
          </a:prstGeom>
          <a:noFill/>
          <a:ln>
            <a:noFill/>
          </a:ln>
        </p:spPr>
      </p:pic>
      <p:sp>
        <p:nvSpPr>
          <p:cNvPr id="820" name="Shape 820"/>
          <p:cNvSpPr/>
          <p:nvPr/>
        </p:nvSpPr>
        <p:spPr>
          <a:xfrm>
            <a:off x="-2709" y="3215367"/>
            <a:ext cx="9144000" cy="1006370"/>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21" name="Shape 821"/>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a:t> 灵活性和可维护性 </a:t>
            </a:r>
            <a:endParaRPr lang="en-US" sz="2600" b="0" i="0" u="none" strike="noStrike" cap="none" dirty="0">
              <a:solidFill>
                <a:srgbClr val="FFFFFF"/>
              </a:solidFill>
              <a:latin typeface="Century Gothic"/>
              <a:ea typeface="Century Gothic"/>
              <a:cs typeface="Century Gothic"/>
              <a:sym typeface="Century Gothic"/>
            </a:endParaRPr>
          </a:p>
        </p:txBody>
      </p:sp>
      <p:sp>
        <p:nvSpPr>
          <p:cNvPr id="822" name="Shape 822"/>
          <p:cNvSpPr txBox="1">
            <a:spLocks noGrp="1"/>
          </p:cNvSpPr>
          <p:nvPr>
            <p:ph type="body" idx="4294967295"/>
          </p:nvPr>
        </p:nvSpPr>
        <p:spPr>
          <a:xfrm>
            <a:off x="206375" y="3208338"/>
            <a:ext cx="8937624" cy="1127125"/>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446CA9"/>
              </a:buClr>
              <a:buSzPct val="25000"/>
              <a:buFont typeface="Arial"/>
              <a:buNone/>
            </a:pPr>
            <a:r>
              <a:rPr lang="en-US" altLang="en-US" sz="2600" dirty="0" smtClean="0">
                <a:solidFill>
                  <a:srgbClr val="000000"/>
                </a:solidFill>
              </a:rPr>
              <a:t>通</a:t>
            </a:r>
            <a:r>
              <a:rPr lang="zh-CN" altLang="en-US" sz="2600" dirty="0" smtClean="0">
                <a:solidFill>
                  <a:srgbClr val="000000"/>
                </a:solidFill>
              </a:rPr>
              <a:t>过把应用分成不同的微服务和精準的相互关系</a:t>
            </a:r>
            <a:r>
              <a:rPr lang="en-US" altLang="zh-CN" sz="2600" dirty="0" smtClean="0">
                <a:solidFill>
                  <a:srgbClr val="000000"/>
                </a:solidFill>
              </a:rPr>
              <a:t>, </a:t>
            </a:r>
            <a:r>
              <a:rPr lang="zh-CN" altLang="en-US" sz="2600" dirty="0" smtClean="0">
                <a:solidFill>
                  <a:srgbClr val="000000"/>
                </a:solidFill>
              </a:rPr>
              <a:t>灵</a:t>
            </a:r>
            <a:r>
              <a:rPr lang="zh-CN" altLang="en-US" sz="2600" dirty="0">
                <a:solidFill>
                  <a:srgbClr val="000000"/>
                </a:solidFill>
              </a:rPr>
              <a:t>活性和可维护</a:t>
            </a:r>
            <a:r>
              <a:rPr lang="zh-CN" altLang="en-US" sz="2600" dirty="0" smtClean="0">
                <a:solidFill>
                  <a:srgbClr val="000000"/>
                </a:solidFill>
              </a:rPr>
              <a:t>性显</a:t>
            </a:r>
            <a:r>
              <a:rPr lang="en-US" altLang="en-US" sz="2600" dirty="0" smtClean="0">
                <a:solidFill>
                  <a:srgbClr val="000000"/>
                </a:solidFill>
              </a:rPr>
              <a:t>然大幅加强.</a:t>
            </a:r>
            <a:endParaRPr lang="en-US" sz="2600" b="0" i="0" u="none" strike="noStrike" cap="none" dirty="0">
              <a:solidFill>
                <a:srgbClr val="000000"/>
              </a:solidFill>
              <a:latin typeface="Century Gothic"/>
              <a:ea typeface="Century Gothic"/>
              <a:cs typeface="Century Gothic"/>
              <a:sym typeface="Century Gothic"/>
            </a:endParaRPr>
          </a:p>
        </p:txBody>
      </p:sp>
      <p:sp>
        <p:nvSpPr>
          <p:cNvPr id="823" name="Shape 82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48</a:t>
            </a:fld>
            <a:endParaRPr lang="en-US"/>
          </a:p>
        </p:txBody>
      </p:sp>
    </p:spTree>
    <p:extLst>
      <p:ext uri="{BB962C8B-B14F-4D97-AF65-F5344CB8AC3E}">
        <p14:creationId xmlns:p14="http://schemas.microsoft.com/office/powerpoint/2010/main" val="8490329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pic>
        <p:nvPicPr>
          <p:cNvPr id="1114" name="Shape 1114"/>
          <p:cNvPicPr preferRelativeResize="0"/>
          <p:nvPr/>
        </p:nvPicPr>
        <p:blipFill rotWithShape="1">
          <a:blip r:embed="rId3">
            <a:alphaModFix/>
          </a:blip>
          <a:srcRect t="18052"/>
          <a:stretch/>
        </p:blipFill>
        <p:spPr>
          <a:xfrm>
            <a:off x="0" y="1016325"/>
            <a:ext cx="9141300" cy="4706400"/>
          </a:xfrm>
          <a:prstGeom prst="rect">
            <a:avLst/>
          </a:prstGeom>
          <a:noFill/>
          <a:ln>
            <a:noFill/>
          </a:ln>
        </p:spPr>
      </p:pic>
      <p:sp>
        <p:nvSpPr>
          <p:cNvPr id="1115" name="Shape 1115"/>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116" name="Shape 1116"/>
          <p:cNvSpPr txBox="1">
            <a:spLocks noGrp="1"/>
          </p:cNvSpPr>
          <p:nvPr>
            <p:ph type="title"/>
          </p:nvPr>
        </p:nvSpPr>
        <p:spPr>
          <a:xfrm>
            <a:off x="164468" y="96346"/>
            <a:ext cx="8755500" cy="674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smtClean="0"/>
              <a:t>实现了灵活性</a:t>
            </a:r>
            <a:endParaRPr b="0" i="0" u="none" strike="noStrike" cap="none" dirty="0">
              <a:solidFill>
                <a:srgbClr val="FFFFFF"/>
              </a:solidFill>
              <a:latin typeface="Century Gothic"/>
              <a:ea typeface="Century Gothic"/>
              <a:cs typeface="Century Gothic"/>
              <a:sym typeface="Century Gothic"/>
            </a:endParaRPr>
          </a:p>
        </p:txBody>
      </p:sp>
      <p:sp>
        <p:nvSpPr>
          <p:cNvPr id="1117" name="Shape 1117"/>
          <p:cNvSpPr txBox="1">
            <a:spLocks noGrp="1"/>
          </p:cNvSpPr>
          <p:nvPr>
            <p:ph type="body" idx="4294967295"/>
          </p:nvPr>
        </p:nvSpPr>
        <p:spPr>
          <a:xfrm>
            <a:off x="228600" y="2482850"/>
            <a:ext cx="8794800" cy="1401900"/>
          </a:xfrm>
          <a:prstGeom prst="rect">
            <a:avLst/>
          </a:prstGeom>
          <a:noFill/>
          <a:ln>
            <a:noFill/>
          </a:ln>
        </p:spPr>
        <p:txBody>
          <a:bodyPr spcFirstLastPara="1" wrap="square" lIns="121900" tIns="121900" rIns="121900" bIns="121900" anchor="t" anchorCtr="0">
            <a:noAutofit/>
          </a:bodyPr>
          <a:lstStyle/>
          <a:p>
            <a:pPr marL="180975" marR="0" lvl="0" indent="-3175" algn="ctr" rtl="0">
              <a:lnSpc>
                <a:spcPct val="100000"/>
              </a:lnSpc>
              <a:spcBef>
                <a:spcPts val="0"/>
              </a:spcBef>
              <a:spcAft>
                <a:spcPts val="0"/>
              </a:spcAft>
              <a:buClr>
                <a:srgbClr val="446CA9"/>
              </a:buClr>
              <a:buFont typeface="Arial"/>
              <a:buNone/>
            </a:pPr>
            <a:r>
              <a:rPr lang="zh-CN" altLang="en-US" sz="2600" dirty="0" smtClean="0">
                <a:solidFill>
                  <a:srgbClr val="000000"/>
                </a:solidFill>
              </a:rPr>
              <a:t>增强了针对个别容器、机器</a:t>
            </a:r>
            <a:r>
              <a:rPr lang="zh-CN" altLang="en-US" sz="2600" dirty="0">
                <a:solidFill>
                  <a:srgbClr val="000000"/>
                </a:solidFill>
              </a:rPr>
              <a:t>、</a:t>
            </a:r>
            <a:r>
              <a:rPr lang="zh-CN" altLang="en-US" sz="2600" dirty="0" smtClean="0">
                <a:solidFill>
                  <a:srgbClr val="000000"/>
                </a:solidFill>
              </a:rPr>
              <a:t>甚至数据中心</a:t>
            </a:r>
            <a:endParaRPr lang="en-US" altLang="zh-CN" sz="2600" dirty="0" smtClean="0">
              <a:solidFill>
                <a:srgbClr val="000000"/>
              </a:solidFill>
            </a:endParaRPr>
          </a:p>
          <a:p>
            <a:pPr marL="180975" marR="0" lvl="0" indent="-3175" algn="ctr" rtl="0">
              <a:lnSpc>
                <a:spcPct val="100000"/>
              </a:lnSpc>
              <a:spcBef>
                <a:spcPts val="0"/>
              </a:spcBef>
              <a:spcAft>
                <a:spcPts val="0"/>
              </a:spcAft>
              <a:buClr>
                <a:srgbClr val="446CA9"/>
              </a:buClr>
              <a:buFont typeface="Arial"/>
              <a:buNone/>
            </a:pPr>
            <a:r>
              <a:rPr lang="zh-CN" altLang="en-US" sz="2600" dirty="0" smtClean="0">
                <a:solidFill>
                  <a:srgbClr val="000000"/>
                </a:solidFill>
              </a:rPr>
              <a:t>不同层次的</a:t>
            </a:r>
            <a:r>
              <a:rPr lang="zh-CN" altLang="en-US" sz="2600" b="0" i="0" u="none" strike="noStrike" cap="none" dirty="0" smtClean="0">
                <a:solidFill>
                  <a:srgbClr val="000000"/>
                </a:solidFill>
                <a:latin typeface="Century Gothic"/>
                <a:ea typeface="Century Gothic"/>
                <a:cs typeface="Century Gothic"/>
                <a:sym typeface="Century Gothic"/>
              </a:rPr>
              <a:t>容错需求的灵活性</a:t>
            </a:r>
            <a:endParaRPr dirty="0"/>
          </a:p>
        </p:txBody>
      </p:sp>
    </p:spTree>
    <p:extLst>
      <p:ext uri="{BB962C8B-B14F-4D97-AF65-F5344CB8AC3E}">
        <p14:creationId xmlns:p14="http://schemas.microsoft.com/office/powerpoint/2010/main" val="1764881645"/>
      </p:ext>
    </p:extLst>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ctrTitle"/>
          </p:nvPr>
        </p:nvSpPr>
        <p:spPr>
          <a:xfrm>
            <a:off x="3965525" y="2585074"/>
            <a:ext cx="5139958" cy="1054237"/>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smtClean="0">
                <a:solidFill>
                  <a:srgbClr val="446CA9"/>
                </a:solidFill>
                <a:latin typeface="Century Gothic"/>
                <a:ea typeface="Century Gothic"/>
                <a:cs typeface="Century Gothic"/>
                <a:sym typeface="Century Gothic"/>
              </a:rPr>
              <a:t>为什么要把项目放到</a:t>
            </a:r>
            <a:r>
              <a:rPr lang="en-US" altLang="zh-CN" sz="2775" b="0" i="0" u="none" strike="noStrike" cap="none" dirty="0" smtClean="0">
                <a:solidFill>
                  <a:srgbClr val="446CA9"/>
                </a:solidFill>
                <a:latin typeface="Century Gothic"/>
                <a:ea typeface="Century Gothic"/>
                <a:cs typeface="Century Gothic"/>
                <a:sym typeface="Century Gothic"/>
              </a:rPr>
              <a:t>CNCF</a:t>
            </a:r>
            <a:endParaRPr lang="en-US" sz="2775" b="0" i="0" u="none" strike="noStrike" cap="none" dirty="0">
              <a:solidFill>
                <a:srgbClr val="446CA9"/>
              </a:solidFill>
              <a:latin typeface="Century Gothic"/>
              <a:ea typeface="Century Gothic"/>
              <a:cs typeface="Century Gothic"/>
              <a:sym typeface="Century Gothic"/>
            </a:endParaRPr>
          </a:p>
        </p:txBody>
      </p:sp>
      <p:sp>
        <p:nvSpPr>
          <p:cNvPr id="191" name="Shape 19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pic>
        <p:nvPicPr>
          <p:cNvPr id="828" name="Shape 82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631604"/>
            <a:ext cx="9146700" cy="4512000"/>
          </a:xfrm>
          <a:prstGeom prst="rect">
            <a:avLst/>
          </a:prstGeom>
          <a:noFill/>
          <a:ln>
            <a:noFill/>
          </a:ln>
        </p:spPr>
      </p:pic>
      <p:sp>
        <p:nvSpPr>
          <p:cNvPr id="829" name="Shape 829"/>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0" name="Shape 830"/>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1" name="Shape 831"/>
          <p:cNvSpPr/>
          <p:nvPr/>
        </p:nvSpPr>
        <p:spPr>
          <a:xfrm>
            <a:off x="-2709" y="2070731"/>
            <a:ext cx="9144000" cy="1181899"/>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2" name="Shape 832"/>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a:t> 提高效率和资源</a:t>
            </a:r>
            <a:r>
              <a:rPr lang="zh-CN" altLang="en-US" sz="2600" dirty="0" smtClean="0"/>
              <a:t>利用率</a:t>
            </a:r>
            <a:endParaRPr lang="en-US" sz="2600" b="0" i="0" u="none" strike="noStrike" cap="none" dirty="0">
              <a:solidFill>
                <a:srgbClr val="FFFFFF"/>
              </a:solidFill>
              <a:latin typeface="Century Gothic"/>
              <a:ea typeface="Century Gothic"/>
              <a:cs typeface="Century Gothic"/>
              <a:sym typeface="Century Gothic"/>
            </a:endParaRPr>
          </a:p>
        </p:txBody>
      </p:sp>
      <p:sp>
        <p:nvSpPr>
          <p:cNvPr id="833" name="Shape 833"/>
          <p:cNvSpPr txBox="1">
            <a:spLocks noGrp="1"/>
          </p:cNvSpPr>
          <p:nvPr>
            <p:ph type="body" idx="4294967295"/>
          </p:nvPr>
        </p:nvSpPr>
        <p:spPr>
          <a:xfrm>
            <a:off x="152400" y="2063750"/>
            <a:ext cx="8943900" cy="1403400"/>
          </a:xfrm>
          <a:prstGeom prst="rect">
            <a:avLst/>
          </a:prstGeom>
          <a:noFill/>
          <a:ln>
            <a:noFill/>
          </a:ln>
        </p:spPr>
        <p:txBody>
          <a:bodyPr lIns="121900" tIns="121900" rIns="121900" bIns="121900" anchor="t" anchorCtr="0">
            <a:noAutofit/>
          </a:bodyPr>
          <a:lstStyle/>
          <a:p>
            <a:pPr marL="0" lvl="0" indent="0">
              <a:spcBef>
                <a:spcPts val="0"/>
              </a:spcBef>
              <a:buClr>
                <a:srgbClr val="446CA9"/>
              </a:buClr>
              <a:buSzPct val="25000"/>
              <a:buNone/>
            </a:pPr>
            <a:r>
              <a:rPr lang="zh-CN" altLang="en-US" sz="2800" dirty="0" smtClean="0">
                <a:solidFill>
                  <a:srgbClr val="000000"/>
                </a:solidFill>
              </a:rPr>
              <a:t>通过一个中央统筹的过程和动态管理去安排個别微服务的相互关系和運行</a:t>
            </a:r>
            <a:r>
              <a:rPr lang="en-US" altLang="zh-CN" sz="2800" dirty="0">
                <a:solidFill>
                  <a:srgbClr val="000000"/>
                </a:solidFill>
              </a:rPr>
              <a:t>,</a:t>
            </a:r>
            <a:r>
              <a:rPr lang="zh-CN" altLang="en-US" sz="2800" dirty="0" smtClean="0">
                <a:solidFill>
                  <a:srgbClr val="000000"/>
                </a:solidFill>
              </a:rPr>
              <a:t>这大幅降低了维护和运营</a:t>
            </a:r>
            <a:r>
              <a:rPr lang="zh-CN" altLang="en-US" sz="2800" dirty="0">
                <a:solidFill>
                  <a:srgbClr val="000000"/>
                </a:solidFill>
              </a:rPr>
              <a:t>的相关费用。</a:t>
            </a:r>
            <a:endParaRPr lang="en-US" sz="2800" b="0" i="0" u="none" strike="noStrike" cap="none" dirty="0">
              <a:solidFill>
                <a:srgbClr val="000000"/>
              </a:solidFill>
              <a:sym typeface="Century Gothic"/>
            </a:endParaRPr>
          </a:p>
        </p:txBody>
      </p:sp>
      <p:sp>
        <p:nvSpPr>
          <p:cNvPr id="834" name="Shape 83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50</a:t>
            </a:fld>
            <a:endParaRPr lang="en-US"/>
          </a:p>
        </p:txBody>
      </p:sp>
    </p:spTree>
    <p:extLst>
      <p:ext uri="{BB962C8B-B14F-4D97-AF65-F5344CB8AC3E}">
        <p14:creationId xmlns:p14="http://schemas.microsoft.com/office/powerpoint/2010/main" val="308761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Shape 85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51</a:t>
            </a:fld>
            <a:endParaRPr lang="en-US"/>
          </a:p>
        </p:txBody>
      </p:sp>
      <p:sp>
        <p:nvSpPr>
          <p:cNvPr id="852" name="Shape 852"/>
          <p:cNvSpPr txBox="1">
            <a:spLocks noGrp="1"/>
          </p:cNvSpPr>
          <p:nvPr>
            <p:ph type="ctrTitle"/>
          </p:nvPr>
        </p:nvSpPr>
        <p:spPr>
          <a:xfrm>
            <a:off x="3965525" y="2585075"/>
            <a:ext cx="5072400" cy="431400"/>
          </a:xfrm>
          <a:prstGeom prst="rect">
            <a:avLst/>
          </a:prstGeom>
        </p:spPr>
        <p:txBody>
          <a:bodyPr lIns="91425" tIns="91425" rIns="91425" bIns="91425" anchor="ctr" anchorCtr="0">
            <a:noAutofit/>
          </a:bodyPr>
          <a:lstStyle/>
          <a:p>
            <a:pPr lvl="0" rtl="0">
              <a:spcBef>
                <a:spcPts val="0"/>
              </a:spcBef>
              <a:buNone/>
            </a:pPr>
            <a:r>
              <a:rPr lang="en-US" sz="2400" dirty="0" smtClean="0"/>
              <a:t>請联系我 Dan </a:t>
            </a:r>
            <a:r>
              <a:rPr lang="en-US" sz="2400" dirty="0"/>
              <a:t>Kohn</a:t>
            </a:r>
          </a:p>
        </p:txBody>
      </p:sp>
      <p:sp>
        <p:nvSpPr>
          <p:cNvPr id="853" name="Shape 853"/>
          <p:cNvSpPr txBox="1">
            <a:spLocks noGrp="1"/>
          </p:cNvSpPr>
          <p:nvPr>
            <p:ph type="subTitle" idx="1"/>
          </p:nvPr>
        </p:nvSpPr>
        <p:spPr>
          <a:xfrm>
            <a:off x="3965524" y="3034550"/>
            <a:ext cx="4591200" cy="5340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US" u="sng">
                <a:solidFill>
                  <a:schemeClr val="hlink"/>
                </a:solidFill>
                <a:hlinkClick r:id="rId3"/>
              </a:rPr>
              <a:t>dan@linuxfoundation.org</a:t>
            </a:r>
            <a:r>
              <a:rPr lang="en-US"/>
              <a:t> </a:t>
            </a:r>
          </a:p>
          <a:p>
            <a:pPr lvl="0" rtl="0">
              <a:spcBef>
                <a:spcPts val="0"/>
              </a:spcBef>
              <a:buNone/>
            </a:pPr>
            <a:r>
              <a:rPr lang="en-US" u="sng">
                <a:solidFill>
                  <a:schemeClr val="hlink"/>
                </a:solidFill>
                <a:hlinkClick r:id="rId4"/>
              </a:rPr>
              <a:t>@dankohn1</a:t>
            </a:r>
            <a:r>
              <a:rPr lang="en-US"/>
              <a:t> on Twitter</a:t>
            </a:r>
          </a:p>
        </p:txBody>
      </p:sp>
      <p:sp>
        <p:nvSpPr>
          <p:cNvPr id="2" name="矩形 1"/>
          <p:cNvSpPr/>
          <p:nvPr/>
        </p:nvSpPr>
        <p:spPr>
          <a:xfrm>
            <a:off x="4215725" y="3897590"/>
            <a:ext cx="4572000" cy="523220"/>
          </a:xfrm>
          <a:prstGeom prst="rect">
            <a:avLst/>
          </a:prstGeom>
        </p:spPr>
        <p:txBody>
          <a:bodyPr>
            <a:spAutoFit/>
          </a:bodyPr>
          <a:lstStyle/>
          <a:p>
            <a:pPr lvl="0">
              <a:buClr>
                <a:srgbClr val="446CA9"/>
              </a:buClr>
              <a:buSzPct val="25000"/>
            </a:pPr>
            <a:r>
              <a:rPr lang="zh-CN" altLang="en-US" dirty="0" smtClean="0">
                <a:solidFill>
                  <a:srgbClr val="446CA9"/>
                </a:solidFill>
                <a:latin typeface="Century Gothic"/>
                <a:ea typeface="Century Gothic"/>
                <a:cs typeface="Century Gothic"/>
                <a:sym typeface="Century Gothic"/>
              </a:rPr>
              <a:t>本演示文稿可以在以下链接下载</a:t>
            </a:r>
            <a:r>
              <a:rPr lang="en-US" altLang="zh-CN" dirty="0" smtClean="0">
                <a:solidFill>
                  <a:srgbClr val="446CA9"/>
                </a:solidFill>
                <a:latin typeface="Century Gothic"/>
                <a:ea typeface="Century Gothic"/>
                <a:cs typeface="Century Gothic"/>
                <a:sym typeface="Century Gothic"/>
              </a:rPr>
              <a:t>:</a:t>
            </a:r>
            <a:endParaRPr lang="en-US" altLang="zh-CN" dirty="0">
              <a:solidFill>
                <a:srgbClr val="446CA9"/>
              </a:solidFill>
              <a:latin typeface="Century Gothic"/>
              <a:ea typeface="Century Gothic"/>
              <a:cs typeface="Century Gothic"/>
              <a:sym typeface="Century Gothic"/>
            </a:endParaRPr>
          </a:p>
          <a:p>
            <a:pPr lvl="0">
              <a:buClr>
                <a:schemeClr val="dk1"/>
              </a:buClr>
              <a:buSzPct val="61111"/>
            </a:pPr>
            <a:r>
              <a:rPr lang="en-US" altLang="zh-CN" u="sng" dirty="0">
                <a:solidFill>
                  <a:schemeClr val="hlink"/>
                </a:solidFill>
                <a:latin typeface="Century Gothic"/>
                <a:ea typeface="Century Gothic"/>
                <a:cs typeface="Century Gothic"/>
                <a:sym typeface="Century Gothic"/>
                <a:hlinkClick r:id="rId5"/>
              </a:rPr>
              <a:t>https://github.com/cncf/presentations</a:t>
            </a:r>
            <a:r>
              <a:rPr lang="en-US" altLang="zh-CN" dirty="0">
                <a:solidFill>
                  <a:srgbClr val="446CA9"/>
                </a:solidFill>
                <a:latin typeface="Century Gothic"/>
                <a:ea typeface="Century Gothic"/>
                <a:cs typeface="Century Gothic"/>
                <a:sym typeface="Century Gothic"/>
              </a:rPr>
              <a:t> </a:t>
            </a:r>
          </a:p>
        </p:txBody>
      </p:sp>
    </p:spTree>
    <p:extLst>
      <p:ext uri="{BB962C8B-B14F-4D97-AF65-F5344CB8AC3E}">
        <p14:creationId xmlns:p14="http://schemas.microsoft.com/office/powerpoint/2010/main" val="1345449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smtClean="0">
                <a:solidFill>
                  <a:srgbClr val="FFFFFF"/>
                </a:solidFill>
                <a:latin typeface="Century Gothic"/>
                <a:ea typeface="Century Gothic"/>
                <a:cs typeface="Century Gothic"/>
                <a:sym typeface="Century Gothic"/>
              </a:rPr>
              <a:t>为什么要把项目放到</a:t>
            </a:r>
            <a:r>
              <a:rPr lang="en-US" altLang="zh-CN" sz="2600" b="0" i="0" u="none" strike="noStrike" cap="none" dirty="0" smtClean="0">
                <a:solidFill>
                  <a:srgbClr val="FFFFFF"/>
                </a:solidFill>
                <a:latin typeface="Century Gothic"/>
                <a:ea typeface="Century Gothic"/>
                <a:cs typeface="Century Gothic"/>
                <a:sym typeface="Century Gothic"/>
              </a:rPr>
              <a:t>CNCF</a:t>
            </a:r>
            <a:r>
              <a:rPr lang="zh-CN" altLang="en-US" sz="2600" b="0" i="0" u="none" strike="noStrike" cap="none" dirty="0" smtClean="0">
                <a:solidFill>
                  <a:srgbClr val="FFFFFF"/>
                </a:solidFill>
                <a:latin typeface="Century Gothic"/>
                <a:ea typeface="Century Gothic"/>
                <a:cs typeface="Century Gothic"/>
                <a:sym typeface="Century Gothic"/>
              </a:rPr>
              <a:t>中去</a:t>
            </a:r>
            <a:endParaRPr lang="en-US" sz="2600" b="0" i="0" u="none" strike="noStrike" cap="none" dirty="0">
              <a:solidFill>
                <a:srgbClr val="FFFFFF"/>
              </a:solidFill>
              <a:latin typeface="Century Gothic"/>
              <a:ea typeface="Century Gothic"/>
              <a:cs typeface="Century Gothic"/>
              <a:sym typeface="Century Gothic"/>
            </a:endParaRPr>
          </a:p>
        </p:txBody>
      </p:sp>
      <p:sp>
        <p:nvSpPr>
          <p:cNvPr id="197" name="Shape 197"/>
          <p:cNvSpPr txBox="1"/>
          <p:nvPr/>
        </p:nvSpPr>
        <p:spPr>
          <a:xfrm>
            <a:off x="276225" y="1124816"/>
            <a:ext cx="4124400" cy="3524100"/>
          </a:xfrm>
          <a:prstGeom prst="rect">
            <a:avLst/>
          </a:prstGeom>
          <a:noFill/>
          <a:ln>
            <a:noFill/>
          </a:ln>
        </p:spPr>
        <p:txBody>
          <a:bodyPr lIns="91425" tIns="45700" rIns="91425" bIns="45700" anchor="t" anchorCtr="0">
            <a:noAutofit/>
          </a:bodyPr>
          <a:lstStyle/>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中立机构，增加贡献率</a:t>
            </a:r>
          </a:p>
          <a:p>
            <a:pPr marL="117475" marR="0" lvl="0" indent="-117475" algn="l" rtl="0">
              <a:lnSpc>
                <a:spcPct val="100000"/>
              </a:lnSpc>
              <a:spcBef>
                <a:spcPts val="0"/>
              </a:spcBef>
              <a:spcAft>
                <a:spcPts val="0"/>
              </a:spcAft>
              <a:buClr>
                <a:srgbClr val="446CA9"/>
              </a:buClr>
              <a:buSzPct val="100000"/>
              <a:buFont typeface="Arial"/>
              <a:buChar char="•"/>
            </a:pPr>
            <a:r>
              <a:rPr lang="en-US" sz="1800" b="0" i="0" u="none" strike="noStrike" cap="none" dirty="0" smtClean="0">
                <a:solidFill>
                  <a:srgbClr val="595959"/>
                </a:solidFill>
                <a:latin typeface="Century Gothic"/>
                <a:ea typeface="Century Gothic"/>
                <a:cs typeface="Century Gothic"/>
                <a:sym typeface="Century Gothic"/>
              </a:rPr>
              <a:t>CNCF</a:t>
            </a:r>
            <a:r>
              <a:rPr lang="zh-CN" altLang="en-US" sz="1800" b="0" i="0" u="none" strike="noStrike" cap="none" dirty="0" smtClean="0">
                <a:solidFill>
                  <a:srgbClr val="595959"/>
                </a:solidFill>
                <a:latin typeface="Century Gothic"/>
                <a:ea typeface="Century Gothic"/>
                <a:cs typeface="Century Gothic"/>
                <a:sym typeface="Century Gothic"/>
              </a:rPr>
              <a:t>的技术监督委员会给予背书</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有终端用户协会的参与</a:t>
            </a: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专职的媒体公关与分析师公关团队</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dirty="0" smtClean="0">
                <a:solidFill>
                  <a:srgbClr val="595959"/>
                </a:solidFill>
                <a:latin typeface="Century Gothic"/>
                <a:ea typeface="Century Gothic"/>
                <a:cs typeface="Century Gothic"/>
                <a:sym typeface="Century Gothic"/>
              </a:rPr>
              <a:t>每年有大笔的资金投入到项目资料的改进</a:t>
            </a:r>
            <a:endParaRPr lang="en-US" sz="1800" b="0" i="0" u="none" strike="noStrike" cap="none" dirty="0">
              <a:solidFill>
                <a:srgbClr val="595959"/>
              </a:solidFill>
              <a:latin typeface="Century Gothic"/>
              <a:ea typeface="Century Gothic"/>
              <a:cs typeface="Century Gothic"/>
              <a:sym typeface="Century Gothic"/>
            </a:endParaRPr>
          </a:p>
        </p:txBody>
      </p:sp>
      <p:sp>
        <p:nvSpPr>
          <p:cNvPr id="198" name="Shape 198"/>
          <p:cNvSpPr txBox="1"/>
          <p:nvPr/>
        </p:nvSpPr>
        <p:spPr>
          <a:xfrm>
            <a:off x="4795739" y="1116270"/>
            <a:ext cx="4124400" cy="3447000"/>
          </a:xfrm>
          <a:prstGeom prst="rect">
            <a:avLst/>
          </a:prstGeom>
          <a:noFill/>
          <a:ln>
            <a:noFill/>
          </a:ln>
        </p:spPr>
        <p:txBody>
          <a:bodyPr lIns="91425" tIns="45700" rIns="91425" bIns="45700" anchor="t" anchorCtr="0">
            <a:noAutofit/>
          </a:bodyPr>
          <a:lstStyle/>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维护项目执行者的利益</a:t>
            </a:r>
            <a:r>
              <a:rPr lang="en-US" sz="1800" b="0" i="0" u="none" strike="noStrike" cap="none" dirty="0" smtClean="0">
                <a:solidFill>
                  <a:srgbClr val="595959"/>
                </a:solidFill>
                <a:latin typeface="Century Gothic"/>
                <a:ea typeface="Century Gothic"/>
                <a:cs typeface="Century Gothic"/>
                <a:sym typeface="Century Gothic"/>
              </a:rPr>
              <a:t>; </a:t>
            </a:r>
            <a:endParaRPr lang="zh-CN" altLang="en-US" sz="1800" b="0" i="0" u="none" strike="noStrike" cap="none" dirty="0" smtClean="0">
              <a:solidFill>
                <a:srgbClr val="595959"/>
              </a:solidFill>
              <a:latin typeface="Century Gothic"/>
              <a:ea typeface="Century Gothic"/>
              <a:cs typeface="Century Gothic"/>
              <a:sym typeface="Century Gothic"/>
            </a:endParaRPr>
          </a:p>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公正的操作程序</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专职人员的积极服务</a:t>
            </a: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专业团队举办世界级活动</a:t>
            </a:r>
            <a:r>
              <a:rPr lang="en-US" sz="1800" b="0" i="0" u="none" strike="noStrike" cap="none" dirty="0" smtClean="0">
                <a:solidFill>
                  <a:srgbClr val="595959"/>
                </a:solidFill>
                <a:latin typeface="Century Gothic"/>
                <a:ea typeface="Century Gothic"/>
                <a:cs typeface="Century Gothic"/>
                <a:sym typeface="Century Gothic"/>
              </a:rPr>
              <a:t>, </a:t>
            </a:r>
            <a:r>
              <a:rPr lang="zh-CN" altLang="en-US" sz="1800" b="0" i="0" u="none" strike="noStrike" cap="none" dirty="0" smtClean="0">
                <a:solidFill>
                  <a:srgbClr val="595959"/>
                </a:solidFill>
                <a:latin typeface="Century Gothic"/>
                <a:ea typeface="Century Gothic"/>
                <a:cs typeface="Century Gothic"/>
                <a:sym typeface="Century Gothic"/>
              </a:rPr>
              <a:t>详见全球</a:t>
            </a:r>
            <a:r>
              <a:rPr lang="en-US" sz="1800" b="0" i="0" u="none" strike="noStrike" cap="none" dirty="0" smtClean="0">
                <a:solidFill>
                  <a:srgbClr val="595959"/>
                </a:solidFill>
                <a:latin typeface="Century Gothic"/>
                <a:ea typeface="Century Gothic"/>
                <a:cs typeface="Century Gothic"/>
                <a:sym typeface="Century Gothic"/>
              </a:rPr>
              <a:t>CloudNativeCon/KubeCon</a:t>
            </a:r>
            <a:r>
              <a:rPr lang="zh-CN" altLang="en-US" sz="1800" b="0" i="0" u="none" strike="noStrike" cap="none" dirty="0" smtClean="0">
                <a:solidFill>
                  <a:srgbClr val="595959"/>
                </a:solidFill>
                <a:latin typeface="Century Gothic"/>
                <a:ea typeface="Century Gothic"/>
                <a:cs typeface="Century Gothic"/>
                <a:sym typeface="Century Gothic"/>
              </a:rPr>
              <a:t>大会</a:t>
            </a:r>
            <a:r>
              <a:rPr lang="en-US" sz="1800" b="0" i="0" u="none" strike="noStrike" cap="none" dirty="0" smtClean="0">
                <a:solidFill>
                  <a:srgbClr val="595959"/>
                </a:solidFill>
                <a:latin typeface="Century Gothic"/>
                <a:ea typeface="Century Gothic"/>
                <a:cs typeface="Century Gothic"/>
                <a:sym typeface="Century Gothic"/>
              </a:rPr>
              <a:t>, </a:t>
            </a:r>
            <a:r>
              <a:rPr lang="zh-CN" altLang="en-US" sz="1800" b="0" i="0" u="none" strike="noStrike" cap="none" dirty="0" smtClean="0">
                <a:solidFill>
                  <a:srgbClr val="595959"/>
                </a:solidFill>
                <a:latin typeface="Century Gothic"/>
                <a:ea typeface="Century Gothic"/>
                <a:cs typeface="Century Gothic"/>
                <a:sym typeface="Century Gothic"/>
              </a:rPr>
              <a:t>以及为您量身定制的客户活动</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smtClean="0">
                <a:solidFill>
                  <a:srgbClr val="595959"/>
                </a:solidFill>
                <a:latin typeface="Century Gothic"/>
                <a:ea typeface="Century Gothic"/>
                <a:cs typeface="Century Gothic"/>
                <a:sym typeface="Century Gothic"/>
              </a:rPr>
              <a:t>全球聚会</a:t>
            </a:r>
            <a:r>
              <a:rPr lang="en-US" sz="1800" b="0" i="0" u="sng" strike="noStrike" cap="none" dirty="0" smtClean="0">
                <a:solidFill>
                  <a:schemeClr val="hlink"/>
                </a:solidFill>
                <a:latin typeface="Century Gothic"/>
                <a:ea typeface="Century Gothic"/>
                <a:cs typeface="Century Gothic"/>
                <a:sym typeface="Century Gothic"/>
                <a:hlinkClick r:id="rId3"/>
              </a:rPr>
              <a:t>meetup</a:t>
            </a:r>
            <a:r>
              <a:rPr lang="zh-CN" altLang="en-US" sz="1800" b="0" i="0" u="none" strike="noStrike" cap="none" dirty="0" smtClean="0">
                <a:solidFill>
                  <a:srgbClr val="595959"/>
                </a:solidFill>
                <a:latin typeface="Century Gothic"/>
                <a:ea typeface="Century Gothic"/>
                <a:cs typeface="Century Gothic"/>
                <a:sym typeface="Century Gothic"/>
              </a:rPr>
              <a:t>小组安排各种活动</a:t>
            </a:r>
            <a:endParaRPr lang="en-US" sz="1800" b="0" i="0" u="none" strike="noStrike" cap="none" dirty="0">
              <a:solidFill>
                <a:srgbClr val="595959"/>
              </a:solidFill>
              <a:latin typeface="Century Gothic"/>
              <a:ea typeface="Century Gothic"/>
              <a:cs typeface="Century Gothic"/>
              <a:sym typeface="Century Gothic"/>
            </a:endParaRPr>
          </a:p>
          <a:p>
            <a:pPr marL="117475" indent="-117475">
              <a:spcBef>
                <a:spcPts val="600"/>
              </a:spcBef>
              <a:buClr>
                <a:srgbClr val="446CA9"/>
              </a:buClr>
              <a:buSzPct val="100000"/>
              <a:buFont typeface="Arial"/>
              <a:buChar char="•"/>
            </a:pPr>
            <a:r>
              <a:rPr lang="zh-CN" altLang="en-US" sz="1800" dirty="0" smtClean="0">
                <a:solidFill>
                  <a:srgbClr val="595959"/>
                </a:solidFill>
                <a:latin typeface="Century Gothic"/>
                <a:ea typeface="Century Gothic"/>
                <a:cs typeface="Century Gothic"/>
                <a:sym typeface="Century Gothic"/>
              </a:rPr>
              <a:t>为</a:t>
            </a:r>
            <a:r>
              <a:rPr lang="en-US" altLang="zh-CN" sz="1800" dirty="0" smtClean="0">
                <a:solidFill>
                  <a:srgbClr val="595959"/>
                </a:solidFill>
                <a:latin typeface="Century Gothic"/>
                <a:ea typeface="Century Gothic"/>
                <a:cs typeface="Century Gothic"/>
                <a:sym typeface="Century Gothic"/>
              </a:rPr>
              <a:t>CI</a:t>
            </a:r>
            <a:r>
              <a:rPr lang="zh-CN" altLang="en-US" sz="1800" dirty="0" smtClean="0">
                <a:solidFill>
                  <a:srgbClr val="595959"/>
                </a:solidFill>
                <a:latin typeface="Century Gothic"/>
                <a:ea typeface="Century Gothic"/>
                <a:cs typeface="Century Gothic"/>
                <a:sym typeface="Century Gothic"/>
              </a:rPr>
              <a:t>和升级测试提供云资源</a:t>
            </a:r>
            <a:endParaRPr lang="en-US" sz="1800" b="0" i="0" u="sng" strike="noStrike" cap="none" dirty="0">
              <a:solidFill>
                <a:schemeClr val="hlink"/>
              </a:solidFill>
              <a:latin typeface="Century Gothic"/>
              <a:ea typeface="Century Gothic"/>
              <a:cs typeface="Century Gothic"/>
              <a:sym typeface="Century Gothic"/>
              <a:hlinkClick r:id="rId4"/>
            </a:endParaRPr>
          </a:p>
        </p:txBody>
      </p:sp>
      <p:sp>
        <p:nvSpPr>
          <p:cNvPr id="199" name="Shape 19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Shape 38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7</a:t>
            </a:fld>
            <a:endParaRPr/>
          </a:p>
        </p:txBody>
      </p:sp>
      <p:pic>
        <p:nvPicPr>
          <p:cNvPr id="389" name="Shape 389"/>
          <p:cNvPicPr preferRelativeResize="0"/>
          <p:nvPr/>
        </p:nvPicPr>
        <p:blipFill>
          <a:blip r:embed="rId3">
            <a:alphaModFix/>
          </a:blip>
          <a:stretch>
            <a:fillRect/>
          </a:stretch>
        </p:blipFill>
        <p:spPr>
          <a:xfrm>
            <a:off x="0" y="0"/>
            <a:ext cx="9144003" cy="5143516"/>
          </a:xfrm>
          <a:prstGeom prst="rect">
            <a:avLst/>
          </a:prstGeom>
          <a:noFill/>
          <a:ln>
            <a:noFill/>
          </a:ln>
        </p:spPr>
      </p:pic>
    </p:spTree>
    <p:extLst>
      <p:ext uri="{BB962C8B-B14F-4D97-AF65-F5344CB8AC3E}">
        <p14:creationId xmlns:p14="http://schemas.microsoft.com/office/powerpoint/2010/main" val="1890049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8</a:t>
            </a:fld>
            <a:endParaRPr lang="en-US"/>
          </a:p>
        </p:txBody>
      </p:sp>
      <p:sp>
        <p:nvSpPr>
          <p:cNvPr id="374" name="Shape 374"/>
          <p:cNvSpPr txBox="1">
            <a:spLocks noGrp="1"/>
          </p:cNvSpPr>
          <p:nvPr>
            <p:ph type="title"/>
          </p:nvPr>
        </p:nvSpPr>
        <p:spPr>
          <a:xfrm>
            <a:off x="164468" y="96346"/>
            <a:ext cx="8755500" cy="674400"/>
          </a:xfrm>
          <a:prstGeom prst="rect">
            <a:avLst/>
          </a:prstGeom>
        </p:spPr>
        <p:txBody>
          <a:bodyPr wrap="square" lIns="91425" tIns="91425" rIns="91425" bIns="91425" anchor="ctr" anchorCtr="0">
            <a:noAutofit/>
          </a:bodyPr>
          <a:lstStyle/>
          <a:p>
            <a:pPr lvl="0"/>
            <a:r>
              <a:rPr lang="en-US" dirty="0" smtClean="0"/>
              <a:t>Kubernetes</a:t>
            </a:r>
            <a:r>
              <a:rPr lang="zh-CN" altLang="en-US" dirty="0"/>
              <a:t>在谷歌上搜索量增长情况</a:t>
            </a:r>
            <a:endParaRPr lang="en-US" dirty="0"/>
          </a:p>
        </p:txBody>
      </p:sp>
      <p:pic>
        <p:nvPicPr>
          <p:cNvPr id="375" name="Shape 375" title="Chart"/>
          <p:cNvPicPr preferRelativeResize="0"/>
          <p:nvPr/>
        </p:nvPicPr>
        <p:blipFill rotWithShape="1">
          <a:blip r:embed="rId3">
            <a:alphaModFix/>
          </a:blip>
          <a:srcRect l="7201"/>
          <a:stretch/>
        </p:blipFill>
        <p:spPr>
          <a:xfrm>
            <a:off x="933400" y="1045425"/>
            <a:ext cx="7421422" cy="3704425"/>
          </a:xfrm>
          <a:prstGeom prst="rect">
            <a:avLst/>
          </a:prstGeom>
          <a:noFill/>
          <a:ln>
            <a:noFill/>
          </a:ln>
        </p:spPr>
      </p:pic>
    </p:spTree>
    <p:extLst>
      <p:ext uri="{BB962C8B-B14F-4D97-AF65-F5344CB8AC3E}">
        <p14:creationId xmlns:p14="http://schemas.microsoft.com/office/powerpoint/2010/main" val="1714336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Shape 380"/>
          <p:cNvPicPr preferRelativeResize="0"/>
          <p:nvPr/>
        </p:nvPicPr>
        <p:blipFill rotWithShape="1">
          <a:blip r:embed="rId3">
            <a:alphaModFix/>
          </a:blip>
          <a:srcRect t="5984" b="10668"/>
          <a:stretch/>
        </p:blipFill>
        <p:spPr>
          <a:xfrm>
            <a:off x="0" y="1017775"/>
            <a:ext cx="9144002" cy="3937975"/>
          </a:xfrm>
          <a:prstGeom prst="rect">
            <a:avLst/>
          </a:prstGeom>
          <a:noFill/>
          <a:ln>
            <a:noFill/>
          </a:ln>
        </p:spPr>
      </p:pic>
      <p:sp>
        <p:nvSpPr>
          <p:cNvPr id="381" name="Shape 381"/>
          <p:cNvSpPr txBox="1"/>
          <p:nvPr/>
        </p:nvSpPr>
        <p:spPr>
          <a:xfrm>
            <a:off x="1411850" y="4234375"/>
            <a:ext cx="6045000" cy="3978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US" sz="1300" u="sng">
                <a:solidFill>
                  <a:schemeClr val="hlink"/>
                </a:solidFill>
                <a:hlinkClick r:id="rId4"/>
              </a:rPr>
              <a:t>https://www.cncf.io/blog/2017/06/05/30-highest-velocity-open-source-projects</a:t>
            </a:r>
            <a:r>
              <a:rPr lang="en-US" sz="1300"/>
              <a:t> </a:t>
            </a:r>
          </a:p>
        </p:txBody>
      </p:sp>
      <p:sp>
        <p:nvSpPr>
          <p:cNvPr id="382" name="Shape 382"/>
          <p:cNvSpPr txBox="1">
            <a:spLocks noGrp="1"/>
          </p:cNvSpPr>
          <p:nvPr>
            <p:ph type="sldNum" idx="12"/>
          </p:nvPr>
        </p:nvSpPr>
        <p:spPr>
          <a:xfrm>
            <a:off x="6553200" y="4822078"/>
            <a:ext cx="2367000" cy="273900"/>
          </a:xfrm>
          <a:prstGeom prst="rect">
            <a:avLst/>
          </a:prstGeom>
        </p:spPr>
        <p:txBody>
          <a:bodyPr wrap="square" lIns="121900" tIns="60925" rIns="121900" bIns="60925" anchor="ctr" anchorCtr="0">
            <a:noAutofit/>
          </a:bodyPr>
          <a:lstStyle/>
          <a:p>
            <a:pPr marL="0" lvl="0" indent="0" rtl="0">
              <a:spcBef>
                <a:spcPts val="0"/>
              </a:spcBef>
              <a:buClr>
                <a:srgbClr val="7F7F7F"/>
              </a:buClr>
              <a:buFont typeface="Helvetica Neue"/>
              <a:buNone/>
            </a:pPr>
            <a:fld id="{00000000-1234-1234-1234-123412341234}" type="slidenum">
              <a:rPr lang="en-US"/>
              <a:t>9</a:t>
            </a:fld>
            <a:endParaRPr lang="en-US"/>
          </a:p>
        </p:txBody>
      </p:sp>
      <p:sp>
        <p:nvSpPr>
          <p:cNvPr id="383" name="Shape 383"/>
          <p:cNvSpPr txBox="1">
            <a:spLocks noGrp="1"/>
          </p:cNvSpPr>
          <p:nvPr>
            <p:ph type="title"/>
          </p:nvPr>
        </p:nvSpPr>
        <p:spPr>
          <a:xfrm>
            <a:off x="164468" y="20146"/>
            <a:ext cx="8755500" cy="674400"/>
          </a:xfrm>
          <a:prstGeom prst="rect">
            <a:avLst/>
          </a:prstGeom>
        </p:spPr>
        <p:txBody>
          <a:bodyPr wrap="square" lIns="91425" tIns="91425" rIns="91425" bIns="91425" anchor="ctr" anchorCtr="0">
            <a:noAutofit/>
          </a:bodyPr>
          <a:lstStyle/>
          <a:p>
            <a:pPr marL="0" lvl="0" indent="0">
              <a:spcBef>
                <a:spcPts val="0"/>
              </a:spcBef>
              <a:buNone/>
            </a:pPr>
            <a:r>
              <a:rPr lang="en-US" dirty="0">
                <a:solidFill>
                  <a:schemeClr val="lt1"/>
                </a:solidFill>
              </a:rPr>
              <a:t>30 </a:t>
            </a:r>
            <a:r>
              <a:rPr lang="zh-CN" altLang="en-US" dirty="0" smtClean="0">
                <a:solidFill>
                  <a:schemeClr val="lt1"/>
                </a:solidFill>
              </a:rPr>
              <a:t>个发展速最快的开源项目</a:t>
            </a:r>
            <a:endParaRPr lang="en-US" dirty="0">
              <a:solidFill>
                <a:schemeClr val="lt1"/>
              </a:solidFill>
            </a:endParaRPr>
          </a:p>
        </p:txBody>
      </p:sp>
      <p:sp>
        <p:nvSpPr>
          <p:cNvPr id="384" name="Shape 384"/>
          <p:cNvSpPr txBox="1"/>
          <p:nvPr/>
        </p:nvSpPr>
        <p:spPr>
          <a:xfrm>
            <a:off x="954450" y="1104725"/>
            <a:ext cx="1749900" cy="344700"/>
          </a:xfrm>
          <a:prstGeom prst="rect">
            <a:avLst/>
          </a:prstGeom>
          <a:noFill/>
          <a:ln>
            <a:noFill/>
          </a:ln>
        </p:spPr>
        <p:txBody>
          <a:bodyPr wrap="square" lIns="91425" tIns="91425" rIns="91425" bIns="91425" anchor="t" anchorCtr="0">
            <a:noAutofit/>
          </a:bodyPr>
          <a:lstStyle/>
          <a:p>
            <a:pPr marL="0" lvl="0" indent="0">
              <a:spcBef>
                <a:spcPts val="0"/>
              </a:spcBef>
              <a:buNone/>
            </a:pPr>
            <a:r>
              <a:rPr lang="en-US"/>
              <a:t>2016-11 to 2017-10</a:t>
            </a:r>
          </a:p>
        </p:txBody>
      </p:sp>
      <p:sp>
        <p:nvSpPr>
          <p:cNvPr id="385" name="Shape 385"/>
          <p:cNvSpPr txBox="1"/>
          <p:nvPr/>
        </p:nvSpPr>
        <p:spPr>
          <a:xfrm>
            <a:off x="4463000" y="4786675"/>
            <a:ext cx="1025100" cy="344700"/>
          </a:xfrm>
          <a:prstGeom prst="rect">
            <a:avLst/>
          </a:prstGeom>
          <a:noFill/>
          <a:ln>
            <a:noFill/>
          </a:ln>
        </p:spPr>
        <p:txBody>
          <a:bodyPr wrap="square" lIns="91425" tIns="91425" rIns="91425" bIns="91425" anchor="t" anchorCtr="0">
            <a:noAutofit/>
          </a:bodyPr>
          <a:lstStyle/>
          <a:p>
            <a:pPr marL="0" lvl="0" indent="0">
              <a:spcBef>
                <a:spcPts val="0"/>
              </a:spcBef>
              <a:buNone/>
            </a:pPr>
            <a:r>
              <a:rPr lang="en-US" sz="1000" i="1"/>
              <a:t>Commits</a:t>
            </a:r>
          </a:p>
        </p:txBody>
      </p:sp>
    </p:spTree>
    <p:extLst>
      <p:ext uri="{BB962C8B-B14F-4D97-AF65-F5344CB8AC3E}">
        <p14:creationId xmlns:p14="http://schemas.microsoft.com/office/powerpoint/2010/main" val="1233237815"/>
      </p:ext>
    </p:extLst>
  </p:cSld>
  <p:clrMapOvr>
    <a:masterClrMapping/>
  </p:clrMapOvr>
</p:sld>
</file>

<file path=ppt/theme/theme1.xml><?xml version="1.0" encoding="utf-8"?>
<a:theme xmlns:a="http://schemas.openxmlformats.org/drawingml/2006/main" name="CNCF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NCF Overview-Dec CH 3" id="{5954BD4F-DA9E-0845-B89E-A52846658DE4}" vid="{22CC4DC3-99A6-C644-9DAD-798151E66E6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CNCF Overview- CH 4</Template>
  <TotalTime>50</TotalTime>
  <Words>2472</Words>
  <Application>Microsoft Macintosh PowerPoint</Application>
  <PresentationFormat>全屏显示(16:9)</PresentationFormat>
  <Paragraphs>451</Paragraphs>
  <Slides>51</Slides>
  <Notes>51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51</vt:i4>
      </vt:variant>
    </vt:vector>
  </HeadingPairs>
  <TitlesOfParts>
    <vt:vector size="59" baseType="lpstr">
      <vt:lpstr>Calibri</vt:lpstr>
      <vt:lpstr>Century Gothic</vt:lpstr>
      <vt:lpstr>Courier</vt:lpstr>
      <vt:lpstr>Helvetica Neue</vt:lpstr>
      <vt:lpstr>Wingdings</vt:lpstr>
      <vt:lpstr>宋体</vt:lpstr>
      <vt:lpstr>Arial</vt:lpstr>
      <vt:lpstr>CNCF Theme</vt:lpstr>
      <vt:lpstr>CNCF 介绍</vt:lpstr>
      <vt:lpstr>Cloud Native Computing Foundation</vt:lpstr>
      <vt:lpstr>如今的 Linux Foundation 远远大于Linux</vt:lpstr>
      <vt:lpstr>从虚拟化到云原生</vt:lpstr>
      <vt:lpstr>为什么要把项目放到CNCF</vt:lpstr>
      <vt:lpstr>为什么要把项目放到CNCF中去</vt:lpstr>
      <vt:lpstr>PowerPoint 演示文稿</vt:lpstr>
      <vt:lpstr>Kubernetes在谷歌上搜索量增长情况</vt:lpstr>
      <vt:lpstr>30 个发展速最快的开源项目</vt:lpstr>
      <vt:lpstr>CNCF 组织架构</vt:lpstr>
      <vt:lpstr>欢迎加入CNCF</vt:lpstr>
      <vt:lpstr>170+多家会员单位，数量不断增长</vt:lpstr>
      <vt:lpstr>170+多家会员单位，数量不断增加(白银会员)</vt:lpstr>
      <vt:lpstr>170+多家会员单位，数量不断增加(白银会员)</vt:lpstr>
      <vt:lpstr>中国区会员</vt:lpstr>
      <vt:lpstr>CNCF 会员资格价值(1)</vt:lpstr>
      <vt:lpstr>CNCF 会员资格价值(2)</vt:lpstr>
      <vt:lpstr>CNCF 各会员资格相对应的权益和会费 (1)</vt:lpstr>
      <vt:lpstr>CNCF 各会员资格相对应的权益和会费(2)</vt:lpstr>
      <vt:lpstr>CNCF 及 LF 共同会员会费</vt:lpstr>
      <vt:lpstr>终端用户支持者项目</vt:lpstr>
      <vt:lpstr>最新情况</vt:lpstr>
      <vt:lpstr>Kubernetes 一致性认证</vt:lpstr>
      <vt:lpstr>49 家已经认证的Kubernetes伙伴单位</vt:lpstr>
      <vt:lpstr>CNCF慕课与在线培训</vt:lpstr>
      <vt:lpstr>Kubernetes 认证管理员 (CKA)</vt:lpstr>
      <vt:lpstr>Kubernetes 管理服务提供商</vt:lpstr>
      <vt:lpstr>31 家KCSP 伙伴</vt:lpstr>
      <vt:lpstr>KubeCon + CloudNativeCon</vt:lpstr>
      <vt:lpstr>KubeCon + CloudNativeCon 参会人数</vt:lpstr>
      <vt:lpstr>KubeCon + CloudNativeCon 赞助商数量</vt:lpstr>
      <vt:lpstr>加入 CNCF 非常方便!</vt:lpstr>
      <vt:lpstr>附录</vt:lpstr>
      <vt:lpstr>云計算演变歷史</vt:lpstr>
      <vt:lpstr>非虚拟化的服务器: Sun (2000)</vt:lpstr>
      <vt:lpstr>虚拟化: VMWare (2001)</vt:lpstr>
      <vt:lpstr>基础设施即服务IaaS: AWS (2006)</vt:lpstr>
      <vt:lpstr>平台即服务PaaS: Heroku (2009)</vt:lpstr>
      <vt:lpstr>Open Source IaaS: OpenStack (2010)</vt:lpstr>
      <vt:lpstr>Open Source PaaS: Cloud Foundry (2011)</vt:lpstr>
      <vt:lpstr>容器: Docker (2013)</vt:lpstr>
      <vt:lpstr>云原生: CNCF (2015)</vt:lpstr>
      <vt:lpstr>我们学到了什么？</vt:lpstr>
      <vt:lpstr>什么是“平台即服务”（PaaS）?</vt:lpstr>
      <vt:lpstr>Cloud Native 的价值所在</vt:lpstr>
      <vt:lpstr>避免产生供应商依赖</vt:lpstr>
      <vt:lpstr>无限的可扩展性</vt:lpstr>
      <vt:lpstr> 灵活性和可维护性 </vt:lpstr>
      <vt:lpstr>实现了灵活性</vt:lpstr>
      <vt:lpstr> 提高效率和资源利用率</vt:lpstr>
      <vt:lpstr>請联系我 Dan Kohn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介绍</dc:title>
  <dc:creator>Microsoft Office 用户</dc:creator>
  <cp:lastModifiedBy>Microsoft Office 用户</cp:lastModifiedBy>
  <cp:revision>8</cp:revision>
  <dcterms:created xsi:type="dcterms:W3CDTF">2018-02-27T03:47:41Z</dcterms:created>
  <dcterms:modified xsi:type="dcterms:W3CDTF">2018-03-05T03:53:24Z</dcterms:modified>
</cp:coreProperties>
</file>